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0" r:id="rId1"/>
  </p:sldMasterIdLst>
  <p:sldIdLst>
    <p:sldId id="275" r:id="rId2"/>
    <p:sldId id="256" r:id="rId3"/>
    <p:sldId id="258" r:id="rId4"/>
    <p:sldId id="271" r:id="rId5"/>
    <p:sldId id="273" r:id="rId6"/>
    <p:sldId id="259" r:id="rId7"/>
    <p:sldId id="264" r:id="rId8"/>
    <p:sldId id="262" r:id="rId9"/>
    <p:sldId id="263" r:id="rId10"/>
    <p:sldId id="260" r:id="rId11"/>
    <p:sldId id="265" r:id="rId12"/>
    <p:sldId id="261" r:id="rId13"/>
    <p:sldId id="266" r:id="rId14"/>
    <p:sldId id="267" r:id="rId15"/>
    <p:sldId id="272" r:id="rId16"/>
    <p:sldId id="268" r:id="rId17"/>
    <p:sldId id="269" r:id="rId18"/>
    <p:sldId id="274" r:id="rId19"/>
    <p:sldId id="270" r:id="rId20"/>
    <p:sldId id="27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114" d="100"/>
          <a:sy n="114" d="100"/>
        </p:scale>
        <p:origin x="246"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2726471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1693545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8102518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35A7B25-4828-4452-99A6-43FB228BABBF}" type="slidenum">
              <a:rPr lang="en-IN" smtClean="0"/>
              <a:pPr/>
              <a:t>‹#›</a:t>
            </a:fld>
            <a:endParaRPr lang="en-IN"/>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949601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34831841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15139219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12235332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27517273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18906281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786366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1955934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4210011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1562776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4294747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2859925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641220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2775965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15F67C5-8742-4C9D-A4F5-08DA9171F82F}" type="datetimeFigureOut">
              <a:rPr lang="en-IN" smtClean="0"/>
              <a:pPr/>
              <a:t>22-06-2020</a:t>
            </a:fld>
            <a:endParaRPr lang="en-IN"/>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35A7B25-4828-4452-99A6-43FB228BABBF}" type="slidenum">
              <a:rPr lang="en-IN" smtClean="0"/>
              <a:pPr/>
              <a:t>‹#›</a:t>
            </a:fld>
            <a:endParaRPr lang="en-IN"/>
          </a:p>
        </p:txBody>
      </p:sp>
    </p:spTree>
    <p:extLst>
      <p:ext uri="{BB962C8B-B14F-4D97-AF65-F5344CB8AC3E}">
        <p14:creationId xmlns:p14="http://schemas.microsoft.com/office/powerpoint/2010/main" val="4096673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15F67C5-8742-4C9D-A4F5-08DA9171F82F}" type="datetimeFigureOut">
              <a:rPr lang="en-IN" smtClean="0"/>
              <a:pPr/>
              <a:t>22-06-2020</a:t>
            </a:fld>
            <a:endParaRPr lang="en-IN"/>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IN"/>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35A7B25-4828-4452-99A6-43FB228BABBF}" type="slidenum">
              <a:rPr lang="en-IN" smtClean="0"/>
              <a:pPr/>
              <a:t>‹#›</a:t>
            </a:fld>
            <a:endParaRPr lang="en-IN"/>
          </a:p>
        </p:txBody>
      </p:sp>
    </p:spTree>
    <p:extLst>
      <p:ext uri="{BB962C8B-B14F-4D97-AF65-F5344CB8AC3E}">
        <p14:creationId xmlns:p14="http://schemas.microsoft.com/office/powerpoint/2010/main" val="3559809119"/>
      </p:ext>
    </p:extLst>
  </p:cSld>
  <p:clrMap bg1="lt1" tx1="dk1" bg2="lt2" tx2="dk2" accent1="accent1" accent2="accent2" accent3="accent3" accent4="accent4" accent5="accent5" accent6="accent6" hlink="hlink" folHlink="folHlink"/>
  <p:sldLayoutIdLst>
    <p:sldLayoutId id="2147484181" r:id="rId1"/>
    <p:sldLayoutId id="2147484182" r:id="rId2"/>
    <p:sldLayoutId id="2147484183" r:id="rId3"/>
    <p:sldLayoutId id="2147484184" r:id="rId4"/>
    <p:sldLayoutId id="2147484185" r:id="rId5"/>
    <p:sldLayoutId id="2147484186" r:id="rId6"/>
    <p:sldLayoutId id="2147484187" r:id="rId7"/>
    <p:sldLayoutId id="2147484188" r:id="rId8"/>
    <p:sldLayoutId id="2147484189" r:id="rId9"/>
    <p:sldLayoutId id="2147484190" r:id="rId10"/>
    <p:sldLayoutId id="2147484191" r:id="rId11"/>
    <p:sldLayoutId id="2147484192" r:id="rId12"/>
    <p:sldLayoutId id="2147484193" r:id="rId13"/>
    <p:sldLayoutId id="2147484194" r:id="rId14"/>
    <p:sldLayoutId id="2147484195" r:id="rId15"/>
    <p:sldLayoutId id="2147484196" r:id="rId16"/>
    <p:sldLayoutId id="2147484197" r:id="rId17"/>
    <p:sldLayoutId id="2147484198"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F8201-2193-45DB-B6EF-3836148A4558}"/>
              </a:ext>
            </a:extLst>
          </p:cNvPr>
          <p:cNvSpPr>
            <a:spLocks noGrp="1"/>
          </p:cNvSpPr>
          <p:nvPr>
            <p:ph type="title"/>
          </p:nvPr>
        </p:nvSpPr>
        <p:spPr>
          <a:xfrm>
            <a:off x="913775" y="618517"/>
            <a:ext cx="10364451" cy="5060830"/>
          </a:xfrm>
        </p:spPr>
        <p:txBody>
          <a:bodyPr>
            <a:normAutofit/>
          </a:bodyPr>
          <a:lstStyle/>
          <a:p>
            <a:r>
              <a:rPr lang="en-US" sz="9600" dirty="0"/>
              <a:t>WELCOME</a:t>
            </a:r>
            <a:endParaRPr lang="en-IN" sz="9600" dirty="0"/>
          </a:p>
        </p:txBody>
      </p:sp>
    </p:spTree>
    <p:extLst>
      <p:ext uri="{BB962C8B-B14F-4D97-AF65-F5344CB8AC3E}">
        <p14:creationId xmlns:p14="http://schemas.microsoft.com/office/powerpoint/2010/main" val="7336503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A22F0-1D62-4137-88F9-BE65355BE5D8}"/>
              </a:ext>
            </a:extLst>
          </p:cNvPr>
          <p:cNvSpPr>
            <a:spLocks noGrp="1"/>
          </p:cNvSpPr>
          <p:nvPr>
            <p:ph type="title"/>
          </p:nvPr>
        </p:nvSpPr>
        <p:spPr>
          <a:xfrm>
            <a:off x="0" y="0"/>
            <a:ext cx="12192000" cy="725214"/>
          </a:xfrm>
        </p:spPr>
        <p:txBody>
          <a:bodyPr>
            <a:normAutofit/>
          </a:bodyPr>
          <a:lstStyle/>
          <a:p>
            <a:r>
              <a:rPr lang="en-US" sz="3200" b="1" dirty="0">
                <a:solidFill>
                  <a:srgbClr val="FF0000"/>
                </a:solidFill>
                <a:latin typeface="Algerian" panose="04020705040A02060702" pitchFamily="82" charset="0"/>
              </a:rPr>
              <a:t>STEPS OF GROUNDED THEORY DESIGN</a:t>
            </a:r>
            <a:endParaRPr lang="en-IN" sz="3200" b="1" dirty="0">
              <a:solidFill>
                <a:srgbClr val="FF0000"/>
              </a:solidFill>
              <a:latin typeface="Algerian" panose="04020705040A02060702" pitchFamily="82" charset="0"/>
            </a:endParaRPr>
          </a:p>
        </p:txBody>
      </p:sp>
      <p:pic>
        <p:nvPicPr>
          <p:cNvPr id="5" name="Content Placeholder 4">
            <a:extLst>
              <a:ext uri="{FF2B5EF4-FFF2-40B4-BE49-F238E27FC236}">
                <a16:creationId xmlns:a16="http://schemas.microsoft.com/office/drawing/2014/main" id="{09B8B837-8BEE-4386-83A7-AF4F5E6D706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0358" y="977106"/>
            <a:ext cx="12081641" cy="5880894"/>
          </a:xfrm>
        </p:spPr>
      </p:pic>
    </p:spTree>
    <p:extLst>
      <p:ext uri="{BB962C8B-B14F-4D97-AF65-F5344CB8AC3E}">
        <p14:creationId xmlns:p14="http://schemas.microsoft.com/office/powerpoint/2010/main" val="2294707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D910E-FAA0-42DA-A3F2-3E660F188D42}"/>
              </a:ext>
            </a:extLst>
          </p:cNvPr>
          <p:cNvSpPr>
            <a:spLocks noGrp="1"/>
          </p:cNvSpPr>
          <p:nvPr>
            <p:ph type="title"/>
          </p:nvPr>
        </p:nvSpPr>
        <p:spPr>
          <a:xfrm>
            <a:off x="0" y="1"/>
            <a:ext cx="12191999" cy="1066799"/>
          </a:xfrm>
        </p:spPr>
        <p:txBody>
          <a:bodyPr>
            <a:normAutofit/>
          </a:bodyPr>
          <a:lstStyle/>
          <a:p>
            <a:r>
              <a:rPr lang="en-US" sz="3200" b="1" dirty="0">
                <a:solidFill>
                  <a:srgbClr val="FF0000"/>
                </a:solidFill>
                <a:latin typeface="Algerian" panose="04020705040A02060702" pitchFamily="82" charset="0"/>
              </a:rPr>
              <a:t>Grounded theory -methodology</a:t>
            </a:r>
            <a:endParaRPr lang="en-IN" sz="3200" b="1" dirty="0">
              <a:solidFill>
                <a:srgbClr val="FF0000"/>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442E38A0-B661-4CE0-8183-2725DD6D78BE}"/>
              </a:ext>
            </a:extLst>
          </p:cNvPr>
          <p:cNvSpPr>
            <a:spLocks noGrp="1"/>
          </p:cNvSpPr>
          <p:nvPr>
            <p:ph idx="1"/>
          </p:nvPr>
        </p:nvSpPr>
        <p:spPr>
          <a:xfrm>
            <a:off x="-1" y="1066800"/>
            <a:ext cx="12191999" cy="5570482"/>
          </a:xfrm>
        </p:spPr>
        <p:txBody>
          <a:bodyPr/>
          <a:lstStyle/>
          <a:p>
            <a:pPr algn="just" fontAlgn="base"/>
            <a:r>
              <a:rPr lang="en-US" sz="2800" cap="none" dirty="0">
                <a:solidFill>
                  <a:srgbClr val="002060"/>
                </a:solidFill>
                <a:latin typeface="Arial" pitchFamily="34" charset="0"/>
                <a:cs typeface="Arial" pitchFamily="34" charset="0"/>
              </a:rPr>
              <a:t>Grounded theory methodology comprises the following four stages:</a:t>
            </a:r>
          </a:p>
          <a:p>
            <a:pPr algn="just" fontAlgn="base">
              <a:buFont typeface="+mj-lt"/>
              <a:buAutoNum type="arabicPeriod"/>
            </a:pPr>
            <a:r>
              <a:rPr lang="en-US" sz="2800" b="1" cap="none" dirty="0">
                <a:solidFill>
                  <a:srgbClr val="002060"/>
                </a:solidFill>
                <a:latin typeface="Arial" pitchFamily="34" charset="0"/>
                <a:cs typeface="Arial" pitchFamily="34" charset="0"/>
              </a:rPr>
              <a:t>Codes</a:t>
            </a:r>
            <a:r>
              <a:rPr lang="en-US" sz="2800" cap="none" dirty="0">
                <a:solidFill>
                  <a:srgbClr val="002060"/>
                </a:solidFill>
                <a:latin typeface="Arial" pitchFamily="34" charset="0"/>
                <a:cs typeface="Arial" pitchFamily="34" charset="0"/>
              </a:rPr>
              <a:t>. Anchors are identified to collect the key points of data</a:t>
            </a:r>
          </a:p>
          <a:p>
            <a:pPr algn="just" fontAlgn="base">
              <a:buFont typeface="+mj-lt"/>
              <a:buAutoNum type="arabicPeriod"/>
            </a:pPr>
            <a:r>
              <a:rPr lang="en-US" sz="2800" b="1" cap="none" dirty="0">
                <a:solidFill>
                  <a:srgbClr val="002060"/>
                </a:solidFill>
                <a:latin typeface="Arial" pitchFamily="34" charset="0"/>
                <a:cs typeface="Arial" pitchFamily="34" charset="0"/>
              </a:rPr>
              <a:t>Concepts</a:t>
            </a:r>
            <a:r>
              <a:rPr lang="en-US" sz="2800" cap="none" dirty="0">
                <a:solidFill>
                  <a:srgbClr val="002060"/>
                </a:solidFill>
                <a:latin typeface="Arial" pitchFamily="34" charset="0"/>
                <a:cs typeface="Arial" pitchFamily="34" charset="0"/>
              </a:rPr>
              <a:t>. Codes of similar content are collected to be able to group the data</a:t>
            </a:r>
          </a:p>
          <a:p>
            <a:pPr algn="just" fontAlgn="base">
              <a:buFont typeface="+mj-lt"/>
              <a:buAutoNum type="arabicPeriod"/>
            </a:pPr>
            <a:r>
              <a:rPr lang="en-US" sz="2800" b="1" cap="none" dirty="0">
                <a:solidFill>
                  <a:srgbClr val="002060"/>
                </a:solidFill>
                <a:latin typeface="Arial" pitchFamily="34" charset="0"/>
                <a:cs typeface="Arial" pitchFamily="34" charset="0"/>
              </a:rPr>
              <a:t>Categories</a:t>
            </a:r>
            <a:r>
              <a:rPr lang="en-US" sz="2800" cap="none" dirty="0">
                <a:solidFill>
                  <a:srgbClr val="002060"/>
                </a:solidFill>
                <a:latin typeface="Arial" pitchFamily="34" charset="0"/>
                <a:cs typeface="Arial" pitchFamily="34" charset="0"/>
              </a:rPr>
              <a:t>. Broad groups of similar concepts are formed to generate a theory</a:t>
            </a:r>
          </a:p>
          <a:p>
            <a:pPr algn="just" fontAlgn="base">
              <a:buFont typeface="+mj-lt"/>
              <a:buAutoNum type="arabicPeriod"/>
            </a:pPr>
            <a:r>
              <a:rPr lang="en-US" sz="2800" b="1" cap="none" dirty="0">
                <a:solidFill>
                  <a:srgbClr val="002060"/>
                </a:solidFill>
                <a:latin typeface="Arial" pitchFamily="34" charset="0"/>
                <a:cs typeface="Arial" pitchFamily="34" charset="0"/>
              </a:rPr>
              <a:t>Theory</a:t>
            </a:r>
            <a:r>
              <a:rPr lang="en-US" sz="2800" cap="none" dirty="0">
                <a:solidFill>
                  <a:srgbClr val="002060"/>
                </a:solidFill>
                <a:latin typeface="Arial" pitchFamily="34" charset="0"/>
                <a:cs typeface="Arial" pitchFamily="34" charset="0"/>
              </a:rPr>
              <a:t>. A collection of explanations are generated that explain the subject of the research (hypothesis)</a:t>
            </a:r>
          </a:p>
          <a:p>
            <a:endParaRPr lang="en-IN" dirty="0">
              <a:latin typeface="Arial" pitchFamily="34" charset="0"/>
              <a:cs typeface="Arial" pitchFamily="34" charset="0"/>
            </a:endParaRPr>
          </a:p>
        </p:txBody>
      </p:sp>
    </p:spTree>
    <p:extLst>
      <p:ext uri="{BB962C8B-B14F-4D97-AF65-F5344CB8AC3E}">
        <p14:creationId xmlns:p14="http://schemas.microsoft.com/office/powerpoint/2010/main" val="2305914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E1175-6D9A-4DB5-98E2-223ECBB40D1F}"/>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2291F150-551D-48FE-9A25-9EFD1872C10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6124" y="0"/>
            <a:ext cx="12065876" cy="6858000"/>
          </a:xfrm>
        </p:spPr>
      </p:pic>
    </p:spTree>
    <p:extLst>
      <p:ext uri="{BB962C8B-B14F-4D97-AF65-F5344CB8AC3E}">
        <p14:creationId xmlns:p14="http://schemas.microsoft.com/office/powerpoint/2010/main" val="1152101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857CC-D73F-42C5-A25E-68950CEA5262}"/>
              </a:ext>
            </a:extLst>
          </p:cNvPr>
          <p:cNvSpPr>
            <a:spLocks noGrp="1"/>
          </p:cNvSpPr>
          <p:nvPr>
            <p:ph type="title"/>
          </p:nvPr>
        </p:nvSpPr>
        <p:spPr>
          <a:xfrm>
            <a:off x="0" y="104505"/>
            <a:ext cx="12191999" cy="583323"/>
          </a:xfrm>
        </p:spPr>
        <p:txBody>
          <a:bodyPr>
            <a:normAutofit/>
          </a:bodyPr>
          <a:lstStyle/>
          <a:p>
            <a:r>
              <a:rPr lang="en-US" sz="3200" b="1" cap="none" dirty="0">
                <a:solidFill>
                  <a:srgbClr val="FF0000"/>
                </a:solidFill>
                <a:latin typeface="Algerian" panose="04020705040A02060702" pitchFamily="82" charset="0"/>
                <a:ea typeface="+mn-ea"/>
                <a:cs typeface="Times New Roman" panose="02020603050405020304" pitchFamily="18" charset="0"/>
              </a:rPr>
              <a:t>KEY Features of Grounded Theory design</a:t>
            </a:r>
            <a:endParaRPr lang="en-IN" sz="3200" b="1" dirty="0">
              <a:solidFill>
                <a:srgbClr val="FF0000"/>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9F3496A2-D6C3-44F5-BEC3-E686FE5486EE}"/>
              </a:ext>
            </a:extLst>
          </p:cNvPr>
          <p:cNvSpPr>
            <a:spLocks noGrp="1"/>
          </p:cNvSpPr>
          <p:nvPr>
            <p:ph idx="1"/>
          </p:nvPr>
        </p:nvSpPr>
        <p:spPr>
          <a:xfrm>
            <a:off x="-1" y="936026"/>
            <a:ext cx="12191999" cy="6274676"/>
          </a:xfrm>
        </p:spPr>
        <p:txBody>
          <a:bodyPr>
            <a:normAutofit/>
          </a:bodyPr>
          <a:lstStyle/>
          <a:p>
            <a:pPr marL="0" indent="0">
              <a:buNone/>
            </a:pPr>
            <a:r>
              <a:rPr lang="en-US" sz="2800" cap="none" dirty="0">
                <a:latin typeface="Arial" pitchFamily="34" charset="0"/>
                <a:cs typeface="Arial" pitchFamily="34" charset="0"/>
              </a:rPr>
              <a:t>• </a:t>
            </a:r>
            <a:r>
              <a:rPr lang="en-US" sz="2800" cap="none" dirty="0">
                <a:solidFill>
                  <a:srgbClr val="002060"/>
                </a:solidFill>
                <a:latin typeface="Arial" pitchFamily="34" charset="0"/>
                <a:cs typeface="Arial" pitchFamily="34" charset="0"/>
              </a:rPr>
              <a:t>Data collection and analysis occur simultaneously </a:t>
            </a:r>
          </a:p>
          <a:p>
            <a:pPr marL="0" indent="0">
              <a:buNone/>
            </a:pPr>
            <a:r>
              <a:rPr lang="en-US" sz="2800" cap="none" dirty="0">
                <a:solidFill>
                  <a:srgbClr val="002060"/>
                </a:solidFill>
                <a:latin typeface="Arial" pitchFamily="34" charset="0"/>
                <a:cs typeface="Arial" pitchFamily="34" charset="0"/>
              </a:rPr>
              <a:t>• Categories and analytic codes developed from data. Pre-existing  conceptualizations not to be used – this is known as theoretical sensitivity </a:t>
            </a:r>
          </a:p>
          <a:p>
            <a:pPr marL="0" indent="0">
              <a:buNone/>
            </a:pPr>
            <a:r>
              <a:rPr lang="en-US" sz="2800" cap="none" dirty="0">
                <a:solidFill>
                  <a:srgbClr val="002060"/>
                </a:solidFill>
                <a:latin typeface="Arial" pitchFamily="34" charset="0"/>
                <a:cs typeface="Arial" pitchFamily="34" charset="0"/>
              </a:rPr>
              <a:t> • Theoretical sampling used to refine categories </a:t>
            </a:r>
          </a:p>
          <a:p>
            <a:pPr marL="0" indent="0">
              <a:buNone/>
            </a:pPr>
            <a:r>
              <a:rPr lang="en-US" sz="2800" cap="none" dirty="0">
                <a:solidFill>
                  <a:srgbClr val="002060"/>
                </a:solidFill>
                <a:latin typeface="Arial" pitchFamily="34" charset="0"/>
                <a:cs typeface="Arial" pitchFamily="34" charset="0"/>
              </a:rPr>
              <a:t> • Abstract categories constructed inductively</a:t>
            </a:r>
          </a:p>
          <a:p>
            <a:pPr marL="0" indent="0">
              <a:buNone/>
            </a:pPr>
            <a:r>
              <a:rPr lang="en-US" sz="2800" cap="none" dirty="0">
                <a:solidFill>
                  <a:srgbClr val="002060"/>
                </a:solidFill>
                <a:latin typeface="Arial" pitchFamily="34" charset="0"/>
                <a:cs typeface="Arial" pitchFamily="34" charset="0"/>
              </a:rPr>
              <a:t> • Social processes discovered in the data </a:t>
            </a:r>
          </a:p>
          <a:p>
            <a:pPr marL="0" indent="0">
              <a:buNone/>
            </a:pPr>
            <a:r>
              <a:rPr lang="en-US" sz="2800" cap="none" dirty="0">
                <a:solidFill>
                  <a:srgbClr val="002060"/>
                </a:solidFill>
                <a:latin typeface="Arial" pitchFamily="34" charset="0"/>
                <a:cs typeface="Arial" pitchFamily="34" charset="0"/>
              </a:rPr>
              <a:t>• Analytical memos used between coding and writing</a:t>
            </a:r>
          </a:p>
          <a:p>
            <a:pPr marL="0" indent="0">
              <a:buNone/>
            </a:pPr>
            <a:r>
              <a:rPr lang="en-US" sz="2800" cap="none" dirty="0">
                <a:solidFill>
                  <a:srgbClr val="002060"/>
                </a:solidFill>
                <a:latin typeface="Arial" pitchFamily="34" charset="0"/>
                <a:cs typeface="Arial" pitchFamily="34" charset="0"/>
              </a:rPr>
              <a:t> • Categories integrated into a theoretical framework (</a:t>
            </a:r>
            <a:r>
              <a:rPr lang="en-US" sz="2800" cap="none" dirty="0" err="1">
                <a:solidFill>
                  <a:srgbClr val="002060"/>
                </a:solidFill>
                <a:latin typeface="Arial" pitchFamily="34" charset="0"/>
                <a:cs typeface="Arial" pitchFamily="34" charset="0"/>
              </a:rPr>
              <a:t>charmaz</a:t>
            </a:r>
            <a:r>
              <a:rPr lang="en-US" sz="2800" cap="none" dirty="0">
                <a:solidFill>
                  <a:srgbClr val="002060"/>
                </a:solidFill>
                <a:latin typeface="Arial" pitchFamily="34" charset="0"/>
                <a:cs typeface="Arial" pitchFamily="34" charset="0"/>
              </a:rPr>
              <a:t> 1995) </a:t>
            </a:r>
            <a:endParaRPr lang="en-IN" sz="2800" cap="none"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4113980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037E1-E96B-43B8-99EE-BA3BA0AFA958}"/>
              </a:ext>
            </a:extLst>
          </p:cNvPr>
          <p:cNvSpPr>
            <a:spLocks noGrp="1"/>
          </p:cNvSpPr>
          <p:nvPr>
            <p:ph type="title"/>
          </p:nvPr>
        </p:nvSpPr>
        <p:spPr>
          <a:xfrm>
            <a:off x="1" y="39190"/>
            <a:ext cx="12192000" cy="1066799"/>
          </a:xfrm>
        </p:spPr>
        <p:txBody>
          <a:bodyPr>
            <a:normAutofit/>
          </a:bodyPr>
          <a:lstStyle/>
          <a:p>
            <a:r>
              <a:rPr lang="en-IN" sz="3200" b="1" cap="none" dirty="0">
                <a:solidFill>
                  <a:srgbClr val="FF0000"/>
                </a:solidFill>
                <a:latin typeface="Algerian" panose="04020705040A02060702" pitchFamily="82" charset="0"/>
              </a:rPr>
              <a:t>analysing the data </a:t>
            </a:r>
            <a:endParaRPr lang="en-IN" sz="3200" b="1" dirty="0">
              <a:solidFill>
                <a:srgbClr val="FF0000"/>
              </a:solidFill>
            </a:endParaRPr>
          </a:p>
        </p:txBody>
      </p:sp>
      <p:sp>
        <p:nvSpPr>
          <p:cNvPr id="3" name="Content Placeholder 2">
            <a:extLst>
              <a:ext uri="{FF2B5EF4-FFF2-40B4-BE49-F238E27FC236}">
                <a16:creationId xmlns:a16="http://schemas.microsoft.com/office/drawing/2014/main" id="{34C81C38-8B5B-4AD3-9FB9-535724D97911}"/>
              </a:ext>
            </a:extLst>
          </p:cNvPr>
          <p:cNvSpPr>
            <a:spLocks noGrp="1"/>
          </p:cNvSpPr>
          <p:nvPr>
            <p:ph idx="1"/>
          </p:nvPr>
        </p:nvSpPr>
        <p:spPr>
          <a:xfrm>
            <a:off x="0" y="963049"/>
            <a:ext cx="12192000" cy="6117021"/>
          </a:xfrm>
        </p:spPr>
        <p:txBody>
          <a:bodyPr/>
          <a:lstStyle/>
          <a:p>
            <a:pPr lvl="0" algn="just">
              <a:lnSpc>
                <a:spcPct val="90000"/>
              </a:lnSpc>
              <a:buClrTx/>
            </a:pPr>
            <a:r>
              <a:rPr lang="en-US" sz="2800" b="1" cap="none" dirty="0">
                <a:solidFill>
                  <a:srgbClr val="002060"/>
                </a:solidFill>
                <a:latin typeface="Arial" pitchFamily="34" charset="0"/>
                <a:cs typeface="Arial" pitchFamily="34" charset="0"/>
              </a:rPr>
              <a:t>open coding</a:t>
            </a:r>
            <a:r>
              <a:rPr lang="en-US" sz="2800" cap="none" dirty="0">
                <a:solidFill>
                  <a:srgbClr val="002060"/>
                </a:solidFill>
                <a:latin typeface="Arial" pitchFamily="34" charset="0"/>
                <a:cs typeface="Arial" pitchFamily="34" charset="0"/>
              </a:rPr>
              <a:t> - where the researcher begins to segment or divide the data into similar groupings and forms preliminary categories of information about the phenomenon being examined</a:t>
            </a:r>
          </a:p>
          <a:p>
            <a:pPr lvl="0" algn="just">
              <a:lnSpc>
                <a:spcPct val="90000"/>
              </a:lnSpc>
              <a:buClrTx/>
            </a:pPr>
            <a:endParaRPr lang="en-US" sz="2800" cap="none" dirty="0">
              <a:solidFill>
                <a:srgbClr val="002060"/>
              </a:solidFill>
              <a:latin typeface="Arial" pitchFamily="34" charset="0"/>
              <a:cs typeface="Arial" pitchFamily="34" charset="0"/>
            </a:endParaRPr>
          </a:p>
          <a:p>
            <a:pPr lvl="0" algn="just">
              <a:lnSpc>
                <a:spcPct val="90000"/>
              </a:lnSpc>
              <a:buClrTx/>
            </a:pPr>
            <a:r>
              <a:rPr lang="en-US" sz="2800" b="1" cap="none" dirty="0">
                <a:solidFill>
                  <a:srgbClr val="002060"/>
                </a:solidFill>
                <a:latin typeface="Arial" pitchFamily="34" charset="0"/>
                <a:cs typeface="Arial" pitchFamily="34" charset="0"/>
              </a:rPr>
              <a:t>axial coding</a:t>
            </a:r>
            <a:r>
              <a:rPr lang="en-US" sz="2800" cap="none" dirty="0">
                <a:solidFill>
                  <a:srgbClr val="002060"/>
                </a:solidFill>
                <a:latin typeface="Arial" pitchFamily="34" charset="0"/>
                <a:cs typeface="Arial" pitchFamily="34" charset="0"/>
              </a:rPr>
              <a:t> - following intensive open coding, the researcher begins to bring together the categories he or she has identified into groupings.  These groupings resemble themes and are generally new ways of seeing and understanding the phenomenon under study</a:t>
            </a:r>
          </a:p>
          <a:p>
            <a:pPr lvl="0" algn="just">
              <a:lnSpc>
                <a:spcPct val="90000"/>
              </a:lnSpc>
              <a:buClrTx/>
            </a:pPr>
            <a:endParaRPr lang="en-US" sz="2800" cap="none" dirty="0">
              <a:solidFill>
                <a:srgbClr val="002060"/>
              </a:solidFill>
              <a:latin typeface="Arial" pitchFamily="34" charset="0"/>
              <a:cs typeface="Arial" pitchFamily="34" charset="0"/>
            </a:endParaRPr>
          </a:p>
          <a:p>
            <a:pPr lvl="0" algn="just">
              <a:lnSpc>
                <a:spcPct val="90000"/>
              </a:lnSpc>
              <a:buClrTx/>
            </a:pPr>
            <a:r>
              <a:rPr lang="en-US" sz="2800" b="1" cap="none" dirty="0">
                <a:solidFill>
                  <a:srgbClr val="002060"/>
                </a:solidFill>
                <a:latin typeface="Arial" pitchFamily="34" charset="0"/>
                <a:cs typeface="Arial" pitchFamily="34" charset="0"/>
              </a:rPr>
              <a:t>selective coding</a:t>
            </a:r>
            <a:r>
              <a:rPr lang="en-US" sz="2800" cap="none" dirty="0">
                <a:solidFill>
                  <a:srgbClr val="002060"/>
                </a:solidFill>
                <a:latin typeface="Arial" pitchFamily="34" charset="0"/>
                <a:cs typeface="Arial" pitchFamily="34" charset="0"/>
              </a:rPr>
              <a:t> - the researcher organizes and integrates the categories and themes in a way that articulates a coherent understanding or theory of the phenomenon of study.</a:t>
            </a:r>
          </a:p>
          <a:p>
            <a:endParaRPr lang="en-IN" dirty="0">
              <a:latin typeface="Arial" pitchFamily="34" charset="0"/>
              <a:cs typeface="Arial" pitchFamily="34" charset="0"/>
            </a:endParaRPr>
          </a:p>
        </p:txBody>
      </p:sp>
    </p:spTree>
    <p:extLst>
      <p:ext uri="{BB962C8B-B14F-4D97-AF65-F5344CB8AC3E}">
        <p14:creationId xmlns:p14="http://schemas.microsoft.com/office/powerpoint/2010/main" val="3248573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9A72A-815E-4200-841F-5D48EAB61037}"/>
              </a:ext>
            </a:extLst>
          </p:cNvPr>
          <p:cNvSpPr>
            <a:spLocks noGrp="1"/>
          </p:cNvSpPr>
          <p:nvPr>
            <p:ph type="title"/>
          </p:nvPr>
        </p:nvSpPr>
        <p:spPr>
          <a:xfrm>
            <a:off x="0" y="1"/>
            <a:ext cx="12191999" cy="725213"/>
          </a:xfrm>
        </p:spPr>
        <p:txBody>
          <a:bodyPr>
            <a:normAutofit/>
          </a:bodyPr>
          <a:lstStyle/>
          <a:p>
            <a:r>
              <a:rPr lang="en-US" sz="3200" b="1" dirty="0">
                <a:solidFill>
                  <a:srgbClr val="FF0000"/>
                </a:solidFill>
                <a:latin typeface="Algerian" pitchFamily="82" charset="0"/>
              </a:rPr>
              <a:t>Current uses of grounded theory</a:t>
            </a:r>
            <a:r>
              <a:rPr lang="en-US" sz="3200" dirty="0">
                <a:solidFill>
                  <a:srgbClr val="FF0000"/>
                </a:solidFill>
                <a:latin typeface="Algerian" pitchFamily="82" charset="0"/>
              </a:rPr>
              <a:t> </a:t>
            </a:r>
            <a:endParaRPr lang="en-IN" sz="3200" dirty="0">
              <a:solidFill>
                <a:srgbClr val="FF0000"/>
              </a:solidFill>
              <a:latin typeface="Algerian" pitchFamily="82" charset="0"/>
            </a:endParaRPr>
          </a:p>
        </p:txBody>
      </p:sp>
      <p:sp>
        <p:nvSpPr>
          <p:cNvPr id="3" name="Content Placeholder 2">
            <a:extLst>
              <a:ext uri="{FF2B5EF4-FFF2-40B4-BE49-F238E27FC236}">
                <a16:creationId xmlns:a16="http://schemas.microsoft.com/office/drawing/2014/main" id="{FF7A390B-8B38-407A-AA8D-E9B3C7CA7E13}"/>
              </a:ext>
            </a:extLst>
          </p:cNvPr>
          <p:cNvSpPr>
            <a:spLocks noGrp="1"/>
          </p:cNvSpPr>
          <p:nvPr>
            <p:ph idx="1"/>
          </p:nvPr>
        </p:nvSpPr>
        <p:spPr>
          <a:xfrm>
            <a:off x="0" y="567559"/>
            <a:ext cx="12192000" cy="6290440"/>
          </a:xfrm>
        </p:spPr>
        <p:txBody>
          <a:bodyPr>
            <a:normAutofit/>
          </a:bodyPr>
          <a:lstStyle/>
          <a:p>
            <a:pPr>
              <a:buFont typeface="Wingdings" panose="05000000000000000000" pitchFamily="2" charset="2"/>
              <a:buChar char="v"/>
            </a:pPr>
            <a:r>
              <a:rPr lang="en-US" sz="2800" cap="none" dirty="0">
                <a:solidFill>
                  <a:srgbClr val="333333"/>
                </a:solidFill>
                <a:latin typeface="Arial" pitchFamily="34" charset="0"/>
                <a:cs typeface="Arial" pitchFamily="34" charset="0"/>
              </a:rPr>
              <a:t>Grounded theory is a powerful research method for collecting and analyzing data. </a:t>
            </a:r>
          </a:p>
          <a:p>
            <a:pPr>
              <a:buFont typeface="Wingdings" panose="05000000000000000000" pitchFamily="2" charset="2"/>
              <a:buChar char="v"/>
            </a:pPr>
            <a:r>
              <a:rPr lang="en-US" sz="2800" cap="none" dirty="0">
                <a:solidFill>
                  <a:srgbClr val="333333"/>
                </a:solidFill>
                <a:latin typeface="Arial" pitchFamily="34" charset="0"/>
                <a:cs typeface="Arial" pitchFamily="34" charset="0"/>
              </a:rPr>
              <a:t>Traditional research designs  rely on a literature review leading to the formation of a hypothesis. Then one tests the hypothesis through experimentation in the real world. </a:t>
            </a:r>
            <a:br>
              <a:rPr lang="en-US" sz="2800" cap="none" dirty="0">
                <a:latin typeface="Arial" pitchFamily="34" charset="0"/>
                <a:cs typeface="Arial" pitchFamily="34" charset="0"/>
              </a:rPr>
            </a:br>
            <a:endParaRPr lang="en-US" sz="2800" cap="none" dirty="0">
              <a:solidFill>
                <a:srgbClr val="333333"/>
              </a:solidFill>
              <a:latin typeface="Arial" pitchFamily="34" charset="0"/>
              <a:cs typeface="Arial" pitchFamily="34" charset="0"/>
            </a:endParaRPr>
          </a:p>
          <a:p>
            <a:pPr>
              <a:buFont typeface="Wingdings" panose="05000000000000000000" pitchFamily="2" charset="2"/>
              <a:buChar char="v"/>
            </a:pPr>
            <a:r>
              <a:rPr lang="en-US" sz="2800" cap="none" dirty="0">
                <a:solidFill>
                  <a:srgbClr val="333333"/>
                </a:solidFill>
                <a:latin typeface="Arial" pitchFamily="34" charset="0"/>
                <a:cs typeface="Arial" pitchFamily="34" charset="0"/>
              </a:rPr>
              <a:t>Grounded theory investigates the actualities in the real world and analyses the data with no preconceived ideas or hypothesis </a:t>
            </a:r>
          </a:p>
          <a:p>
            <a:pPr>
              <a:buFont typeface="Wingdings" panose="05000000000000000000" pitchFamily="2" charset="2"/>
              <a:buChar char="v"/>
            </a:pPr>
            <a:r>
              <a:rPr lang="en-US" sz="2800" cap="none" dirty="0">
                <a:solidFill>
                  <a:srgbClr val="333333"/>
                </a:solidFill>
                <a:latin typeface="Arial" pitchFamily="34" charset="0"/>
                <a:cs typeface="Arial" pitchFamily="34" charset="0"/>
              </a:rPr>
              <a:t>  Though it can be used in different types of research, grounded theory is often adopted to formulate hypotheses or theories based on existing phenomena, or to discover </a:t>
            </a:r>
            <a:endParaRPr lang="en-IN" sz="2800" cap="none" dirty="0">
              <a:latin typeface="Arial" pitchFamily="34" charset="0"/>
              <a:cs typeface="Arial" pitchFamily="34" charset="0"/>
            </a:endParaRPr>
          </a:p>
        </p:txBody>
      </p:sp>
    </p:spTree>
    <p:extLst>
      <p:ext uri="{BB962C8B-B14F-4D97-AF65-F5344CB8AC3E}">
        <p14:creationId xmlns:p14="http://schemas.microsoft.com/office/powerpoint/2010/main" val="2003278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36880-1948-48A5-8AE1-B779CBB9B5C5}"/>
              </a:ext>
            </a:extLst>
          </p:cNvPr>
          <p:cNvSpPr>
            <a:spLocks noGrp="1"/>
          </p:cNvSpPr>
          <p:nvPr>
            <p:ph type="title"/>
          </p:nvPr>
        </p:nvSpPr>
        <p:spPr>
          <a:xfrm>
            <a:off x="1" y="0"/>
            <a:ext cx="12218276" cy="1066800"/>
          </a:xfrm>
        </p:spPr>
        <p:txBody>
          <a:bodyPr>
            <a:normAutofit/>
          </a:bodyPr>
          <a:lstStyle/>
          <a:p>
            <a:r>
              <a:rPr lang="en-IN" sz="3200" b="1" cap="none" dirty="0">
                <a:solidFill>
                  <a:srgbClr val="FF0000"/>
                </a:solidFill>
                <a:latin typeface="Algerian" panose="04020705040A02060702" pitchFamily="82" charset="0"/>
              </a:rPr>
              <a:t>Advantages of Grounded Theory </a:t>
            </a:r>
            <a:endParaRPr lang="en-IN" sz="3200" b="1" dirty="0">
              <a:solidFill>
                <a:srgbClr val="FF0000"/>
              </a:solidFill>
            </a:endParaRPr>
          </a:p>
        </p:txBody>
      </p:sp>
      <p:sp>
        <p:nvSpPr>
          <p:cNvPr id="3" name="Content Placeholder 2">
            <a:extLst>
              <a:ext uri="{FF2B5EF4-FFF2-40B4-BE49-F238E27FC236}">
                <a16:creationId xmlns:a16="http://schemas.microsoft.com/office/drawing/2014/main" id="{A6B8C574-66ED-4C58-84F6-CA6289299885}"/>
              </a:ext>
            </a:extLst>
          </p:cNvPr>
          <p:cNvSpPr>
            <a:spLocks noGrp="1"/>
          </p:cNvSpPr>
          <p:nvPr>
            <p:ph idx="1"/>
          </p:nvPr>
        </p:nvSpPr>
        <p:spPr>
          <a:xfrm>
            <a:off x="110359" y="804040"/>
            <a:ext cx="12081640" cy="6053959"/>
          </a:xfrm>
        </p:spPr>
        <p:txBody>
          <a:bodyPr/>
          <a:lstStyle/>
          <a:p>
            <a:pPr lvl="0" algn="just" fontAlgn="base">
              <a:lnSpc>
                <a:spcPct val="90000"/>
              </a:lnSpc>
              <a:buClrTx/>
              <a:buFont typeface="Wingdings" panose="05000000000000000000" pitchFamily="2" charset="2"/>
              <a:buChar char="v"/>
            </a:pPr>
            <a:r>
              <a:rPr lang="en-US" sz="2800" cap="none" dirty="0">
                <a:solidFill>
                  <a:srgbClr val="002060"/>
                </a:solidFill>
                <a:latin typeface="Arial" pitchFamily="34" charset="0"/>
                <a:cs typeface="Arial" pitchFamily="34" charset="0"/>
              </a:rPr>
              <a:t>Grounded theory is helpful to develop an understanding phenomena that cannot be explained with existing theories and paradigms</a:t>
            </a:r>
          </a:p>
          <a:p>
            <a:pPr lvl="0" algn="just" fontAlgn="base">
              <a:lnSpc>
                <a:spcPct val="90000"/>
              </a:lnSpc>
              <a:buClrTx/>
              <a:buFont typeface="Wingdings" panose="05000000000000000000" pitchFamily="2" charset="2"/>
              <a:buChar char="v"/>
            </a:pPr>
            <a:endParaRPr lang="en-US" sz="2800" cap="none" dirty="0">
              <a:solidFill>
                <a:srgbClr val="002060"/>
              </a:solidFill>
              <a:latin typeface="Arial" pitchFamily="34" charset="0"/>
              <a:cs typeface="Arial" pitchFamily="34" charset="0"/>
            </a:endParaRPr>
          </a:p>
          <a:p>
            <a:pPr lvl="0" algn="just" fontAlgn="base">
              <a:lnSpc>
                <a:spcPct val="90000"/>
              </a:lnSpc>
              <a:buClrTx/>
              <a:buFont typeface="Wingdings" panose="05000000000000000000" pitchFamily="2" charset="2"/>
              <a:buChar char="v"/>
            </a:pPr>
            <a:r>
              <a:rPr lang="en-US" sz="2800" cap="none" dirty="0">
                <a:solidFill>
                  <a:srgbClr val="002060"/>
                </a:solidFill>
                <a:latin typeface="Arial" pitchFamily="34" charset="0"/>
                <a:cs typeface="Arial" pitchFamily="34" charset="0"/>
              </a:rPr>
              <a:t>This methodology offers a systematic and rigorous process of data collection and data analysis. Therefore, research problem can be studied in a great level of depth.</a:t>
            </a:r>
          </a:p>
          <a:p>
            <a:pPr lvl="0" algn="just" fontAlgn="base">
              <a:lnSpc>
                <a:spcPct val="90000"/>
              </a:lnSpc>
              <a:buClrTx/>
              <a:buFont typeface="Wingdings" panose="05000000000000000000" pitchFamily="2" charset="2"/>
              <a:buChar char="v"/>
            </a:pPr>
            <a:endParaRPr lang="en-US" sz="2800" cap="none" dirty="0">
              <a:solidFill>
                <a:srgbClr val="002060"/>
              </a:solidFill>
              <a:latin typeface="Arial" pitchFamily="34" charset="0"/>
              <a:cs typeface="Arial" pitchFamily="34" charset="0"/>
            </a:endParaRPr>
          </a:p>
          <a:p>
            <a:pPr lvl="0" algn="just" fontAlgn="base">
              <a:lnSpc>
                <a:spcPct val="90000"/>
              </a:lnSpc>
              <a:buClrTx/>
              <a:buFont typeface="Wingdings" panose="05000000000000000000" pitchFamily="2" charset="2"/>
              <a:buChar char="v"/>
            </a:pPr>
            <a:r>
              <a:rPr lang="en-US" sz="2800" cap="none" dirty="0">
                <a:solidFill>
                  <a:srgbClr val="002060"/>
                </a:solidFill>
                <a:latin typeface="Arial" pitchFamily="34" charset="0"/>
                <a:cs typeface="Arial" pitchFamily="34" charset="0"/>
              </a:rPr>
              <a:t>Application of this methodology in practice fosters creativity and critical thinking</a:t>
            </a:r>
          </a:p>
          <a:p>
            <a:pPr algn="ctr"/>
            <a:endParaRPr lang="en-IN" dirty="0">
              <a:latin typeface="Arial" pitchFamily="34" charset="0"/>
              <a:cs typeface="Arial" pitchFamily="34" charset="0"/>
            </a:endParaRPr>
          </a:p>
        </p:txBody>
      </p:sp>
    </p:spTree>
    <p:extLst>
      <p:ext uri="{BB962C8B-B14F-4D97-AF65-F5344CB8AC3E}">
        <p14:creationId xmlns:p14="http://schemas.microsoft.com/office/powerpoint/2010/main" val="1576601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59C67-C089-47FB-803F-A0C417DB6755}"/>
              </a:ext>
            </a:extLst>
          </p:cNvPr>
          <p:cNvSpPr>
            <a:spLocks noGrp="1"/>
          </p:cNvSpPr>
          <p:nvPr>
            <p:ph type="title"/>
          </p:nvPr>
        </p:nvSpPr>
        <p:spPr>
          <a:xfrm>
            <a:off x="0" y="93460"/>
            <a:ext cx="12191999" cy="1004871"/>
          </a:xfrm>
        </p:spPr>
        <p:txBody>
          <a:bodyPr>
            <a:normAutofit/>
          </a:bodyPr>
          <a:lstStyle/>
          <a:p>
            <a:r>
              <a:rPr lang="en-IN" sz="3200" b="1" cap="none" dirty="0">
                <a:solidFill>
                  <a:srgbClr val="FF0000"/>
                </a:solidFill>
                <a:latin typeface="Algerian" panose="04020705040A02060702" pitchFamily="82" charset="0"/>
              </a:rPr>
              <a:t>Disadvantages of Grounded Theory </a:t>
            </a:r>
            <a:endParaRPr lang="en-IN" sz="3200" dirty="0">
              <a:solidFill>
                <a:srgbClr val="FF0000"/>
              </a:solidFill>
            </a:endParaRPr>
          </a:p>
        </p:txBody>
      </p:sp>
      <p:sp>
        <p:nvSpPr>
          <p:cNvPr id="3" name="Content Placeholder 2">
            <a:extLst>
              <a:ext uri="{FF2B5EF4-FFF2-40B4-BE49-F238E27FC236}">
                <a16:creationId xmlns:a16="http://schemas.microsoft.com/office/drawing/2014/main" id="{5081E18B-D3CF-41FE-BAF2-7A132E3523A6}"/>
              </a:ext>
            </a:extLst>
          </p:cNvPr>
          <p:cNvSpPr>
            <a:spLocks noGrp="1"/>
          </p:cNvSpPr>
          <p:nvPr>
            <p:ph idx="1"/>
          </p:nvPr>
        </p:nvSpPr>
        <p:spPr>
          <a:xfrm>
            <a:off x="0" y="1261697"/>
            <a:ext cx="12360166" cy="5881670"/>
          </a:xfrm>
        </p:spPr>
        <p:txBody>
          <a:bodyPr>
            <a:normAutofit/>
          </a:bodyPr>
          <a:lstStyle/>
          <a:p>
            <a:pPr lvl="0" algn="just" fontAlgn="base">
              <a:lnSpc>
                <a:spcPct val="90000"/>
              </a:lnSpc>
              <a:buClrTx/>
              <a:buFont typeface="Wingdings" panose="05000000000000000000" pitchFamily="2" charset="2"/>
              <a:buChar char="v"/>
            </a:pPr>
            <a:r>
              <a:rPr lang="en-US" sz="2800" cap="none" dirty="0">
                <a:solidFill>
                  <a:srgbClr val="002060"/>
                </a:solidFill>
                <a:latin typeface="Arial" pitchFamily="34" charset="0"/>
                <a:cs typeface="Arial" pitchFamily="34" charset="0"/>
              </a:rPr>
              <a:t>Grounded theory methodology is time consuming and difficult to conduct.</a:t>
            </a:r>
          </a:p>
          <a:p>
            <a:pPr lvl="0" algn="just" fontAlgn="base">
              <a:lnSpc>
                <a:spcPct val="90000"/>
              </a:lnSpc>
              <a:buClrTx/>
              <a:buFont typeface="Wingdings" panose="05000000000000000000" pitchFamily="2" charset="2"/>
              <a:buChar char="v"/>
            </a:pPr>
            <a:endParaRPr lang="en-US" sz="2800" cap="none" dirty="0">
              <a:solidFill>
                <a:srgbClr val="002060"/>
              </a:solidFill>
              <a:latin typeface="Arial" pitchFamily="34" charset="0"/>
              <a:cs typeface="Arial" pitchFamily="34" charset="0"/>
            </a:endParaRPr>
          </a:p>
          <a:p>
            <a:pPr lvl="0" algn="just" fontAlgn="base">
              <a:lnSpc>
                <a:spcPct val="90000"/>
              </a:lnSpc>
              <a:buClrTx/>
              <a:buFont typeface="Wingdings" panose="05000000000000000000" pitchFamily="2" charset="2"/>
              <a:buChar char="v"/>
            </a:pPr>
            <a:r>
              <a:rPr lang="en-US" sz="2800" cap="none" dirty="0">
                <a:solidFill>
                  <a:srgbClr val="002060"/>
                </a:solidFill>
                <a:latin typeface="Arial" pitchFamily="34" charset="0"/>
                <a:cs typeface="Arial" pitchFamily="34" charset="0"/>
              </a:rPr>
              <a:t>There is a great room for researcher-induced bias</a:t>
            </a:r>
          </a:p>
          <a:p>
            <a:pPr lvl="0" algn="just" fontAlgn="base">
              <a:lnSpc>
                <a:spcPct val="90000"/>
              </a:lnSpc>
              <a:buClrTx/>
              <a:buFont typeface="Wingdings" panose="05000000000000000000" pitchFamily="2" charset="2"/>
              <a:buChar char="v"/>
            </a:pPr>
            <a:endParaRPr lang="en-US" sz="2800" cap="none" dirty="0">
              <a:solidFill>
                <a:srgbClr val="002060"/>
              </a:solidFill>
              <a:latin typeface="Arial" pitchFamily="34" charset="0"/>
              <a:cs typeface="Arial" pitchFamily="34" charset="0"/>
            </a:endParaRPr>
          </a:p>
          <a:p>
            <a:pPr lvl="0" algn="just" fontAlgn="base">
              <a:lnSpc>
                <a:spcPct val="90000"/>
              </a:lnSpc>
              <a:buClrTx/>
              <a:buFont typeface="Wingdings" panose="05000000000000000000" pitchFamily="2" charset="2"/>
              <a:buChar char="v"/>
            </a:pPr>
            <a:r>
              <a:rPr lang="en-US" sz="2800" cap="none" dirty="0">
                <a:solidFill>
                  <a:srgbClr val="002060"/>
                </a:solidFill>
                <a:latin typeface="Arial" pitchFamily="34" charset="0"/>
                <a:cs typeface="Arial" pitchFamily="34" charset="0"/>
              </a:rPr>
              <a:t>Presentation of research findings in grounded theory is not straightforward</a:t>
            </a:r>
          </a:p>
          <a:p>
            <a:endParaRPr lang="en-IN" sz="2800" dirty="0">
              <a:latin typeface="Arial" pitchFamily="34" charset="0"/>
              <a:cs typeface="Arial" pitchFamily="34" charset="0"/>
            </a:endParaRPr>
          </a:p>
        </p:txBody>
      </p:sp>
    </p:spTree>
    <p:extLst>
      <p:ext uri="{BB962C8B-B14F-4D97-AF65-F5344CB8AC3E}">
        <p14:creationId xmlns:p14="http://schemas.microsoft.com/office/powerpoint/2010/main" val="31375298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D5AB6-8483-43E1-A405-3AD783898E0C}"/>
              </a:ext>
            </a:extLst>
          </p:cNvPr>
          <p:cNvSpPr>
            <a:spLocks noGrp="1"/>
          </p:cNvSpPr>
          <p:nvPr>
            <p:ph type="title"/>
          </p:nvPr>
        </p:nvSpPr>
        <p:spPr/>
        <p:txBody>
          <a:bodyPr>
            <a:normAutofit/>
          </a:bodyPr>
          <a:lstStyle/>
          <a:p>
            <a:r>
              <a:rPr lang="en-IN" sz="3200" dirty="0">
                <a:solidFill>
                  <a:srgbClr val="FF0000"/>
                </a:solidFill>
                <a:latin typeface="Algerian" pitchFamily="82" charset="0"/>
              </a:rPr>
              <a:t>SUMMARY</a:t>
            </a:r>
          </a:p>
        </p:txBody>
      </p:sp>
      <p:sp>
        <p:nvSpPr>
          <p:cNvPr id="3" name="Content Placeholder 2">
            <a:extLst>
              <a:ext uri="{FF2B5EF4-FFF2-40B4-BE49-F238E27FC236}">
                <a16:creationId xmlns:a16="http://schemas.microsoft.com/office/drawing/2014/main" id="{62E4B747-3B61-4826-8189-61F82C36EA4C}"/>
              </a:ext>
            </a:extLst>
          </p:cNvPr>
          <p:cNvSpPr>
            <a:spLocks noGrp="1"/>
          </p:cNvSpPr>
          <p:nvPr>
            <p:ph idx="1"/>
          </p:nvPr>
        </p:nvSpPr>
        <p:spPr>
          <a:xfrm>
            <a:off x="913775" y="1779258"/>
            <a:ext cx="10364452" cy="3424107"/>
          </a:xfrm>
        </p:spPr>
        <p:txBody>
          <a:bodyPr>
            <a:noAutofit/>
          </a:bodyPr>
          <a:lstStyle/>
          <a:p>
            <a:pPr marL="0" indent="0" algn="just">
              <a:buNone/>
            </a:pPr>
            <a:r>
              <a:rPr lang="en-US" sz="2800" cap="none" dirty="0">
                <a:latin typeface="Arial" pitchFamily="34" charset="0"/>
                <a:cs typeface="Arial" pitchFamily="34" charset="0"/>
              </a:rPr>
              <a:t>Grounded theory  is a systematic methodology in the social sciences involving the construction of theories through methodical gathering and analysis of data. It is a powerful research method for collecting and analyzing data. It investigates the actualities in the real world and analyses the data with no preconceived ideas or hypothesis. This theory is often adopted to formulate hypotheses or theories based on existing phenomena.</a:t>
            </a:r>
            <a:endParaRPr lang="en-IN" sz="2800" cap="none" dirty="0">
              <a:latin typeface="Arial" pitchFamily="34" charset="0"/>
              <a:cs typeface="Arial" pitchFamily="34" charset="0"/>
            </a:endParaRPr>
          </a:p>
          <a:p>
            <a:pPr algn="just"/>
            <a:endParaRPr lang="en-US" sz="2800" cap="none" dirty="0">
              <a:latin typeface="Arial" pitchFamily="34" charset="0"/>
              <a:cs typeface="Arial" pitchFamily="34" charset="0"/>
            </a:endParaRPr>
          </a:p>
          <a:p>
            <a:pPr algn="just"/>
            <a:endParaRPr lang="en-IN" sz="2800" dirty="0">
              <a:latin typeface="Arial" pitchFamily="34" charset="0"/>
              <a:cs typeface="Arial" pitchFamily="34" charset="0"/>
            </a:endParaRPr>
          </a:p>
        </p:txBody>
      </p:sp>
    </p:spTree>
    <p:extLst>
      <p:ext uri="{BB962C8B-B14F-4D97-AF65-F5344CB8AC3E}">
        <p14:creationId xmlns:p14="http://schemas.microsoft.com/office/powerpoint/2010/main" val="1895552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906EB-14C5-49D2-8619-97E71F1270F0}"/>
              </a:ext>
            </a:extLst>
          </p:cNvPr>
          <p:cNvSpPr>
            <a:spLocks noGrp="1"/>
          </p:cNvSpPr>
          <p:nvPr>
            <p:ph type="title"/>
          </p:nvPr>
        </p:nvSpPr>
        <p:spPr>
          <a:xfrm>
            <a:off x="0" y="1"/>
            <a:ext cx="12191999" cy="772509"/>
          </a:xfrm>
        </p:spPr>
        <p:txBody>
          <a:bodyPr>
            <a:noAutofit/>
          </a:bodyPr>
          <a:lstStyle/>
          <a:p>
            <a:r>
              <a:rPr lang="en-US" sz="3200" b="1" dirty="0">
                <a:solidFill>
                  <a:srgbClr val="FF0000"/>
                </a:solidFill>
                <a:latin typeface="Algerian" panose="04020705040A02060702" pitchFamily="82" charset="0"/>
              </a:rPr>
              <a:t>SUGGESTED READINGS</a:t>
            </a:r>
            <a:endParaRPr lang="en-IN" sz="3200" b="1" dirty="0">
              <a:solidFill>
                <a:srgbClr val="FF0000"/>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1F282FDD-DDFD-4203-B335-6CE1B68835B5}"/>
              </a:ext>
            </a:extLst>
          </p:cNvPr>
          <p:cNvSpPr>
            <a:spLocks noGrp="1"/>
          </p:cNvSpPr>
          <p:nvPr>
            <p:ph idx="1"/>
          </p:nvPr>
        </p:nvSpPr>
        <p:spPr>
          <a:xfrm>
            <a:off x="0" y="772510"/>
            <a:ext cx="12191999" cy="6085489"/>
          </a:xfrm>
        </p:spPr>
        <p:txBody>
          <a:bodyPr>
            <a:noAutofit/>
          </a:bodyPr>
          <a:lstStyle/>
          <a:p>
            <a:pPr lvl="0" algn="just">
              <a:lnSpc>
                <a:spcPct val="107000"/>
              </a:lnSpc>
              <a:spcAft>
                <a:spcPts val="800"/>
              </a:spcAft>
              <a:buClrTx/>
            </a:pPr>
            <a:r>
              <a:rPr lang="en-IN" sz="2800" cap="none" dirty="0">
                <a:solidFill>
                  <a:srgbClr val="002060"/>
                </a:solidFill>
                <a:latin typeface="Arial" pitchFamily="34" charset="0"/>
                <a:cs typeface="Arial" pitchFamily="34" charset="0"/>
              </a:rPr>
              <a:t>Creswell, J. W. (2018). Qualitative Inquiry and Research Design:   	Choosing Among Five Traditions. Thousand Oaks, CA: SAGE  	publications</a:t>
            </a:r>
          </a:p>
          <a:p>
            <a:pPr lvl="0" algn="just">
              <a:lnSpc>
                <a:spcPct val="107000"/>
              </a:lnSpc>
              <a:spcAft>
                <a:spcPts val="800"/>
              </a:spcAft>
              <a:buClrTx/>
            </a:pPr>
            <a:r>
              <a:rPr lang="en-IN" sz="2800" cap="none" dirty="0">
                <a:solidFill>
                  <a:srgbClr val="002060"/>
                </a:solidFill>
                <a:latin typeface="Arial" pitchFamily="34" charset="0"/>
                <a:cs typeface="Arial" pitchFamily="34" charset="0"/>
              </a:rPr>
              <a:t>Denzin,N.K.,&amp;</a:t>
            </a:r>
            <a:r>
              <a:rPr lang="en-IN" sz="2800" cap="none" dirty="0" err="1">
                <a:solidFill>
                  <a:srgbClr val="002060"/>
                </a:solidFill>
                <a:latin typeface="Arial" pitchFamily="34" charset="0"/>
                <a:cs typeface="Arial" pitchFamily="34" charset="0"/>
              </a:rPr>
              <a:t>Lincoln,Y.S</a:t>
            </a:r>
            <a:r>
              <a:rPr lang="en-IN" sz="2800" cap="none" dirty="0">
                <a:solidFill>
                  <a:srgbClr val="002060"/>
                </a:solidFill>
                <a:latin typeface="Arial" pitchFamily="34" charset="0"/>
                <a:cs typeface="Arial" pitchFamily="34" charset="0"/>
              </a:rPr>
              <a:t>.(1994).Handbook of Qualitative Research. 	Thousand Oaks, CA: Sage Publications</a:t>
            </a:r>
          </a:p>
          <a:p>
            <a:pPr lvl="0" algn="just">
              <a:lnSpc>
                <a:spcPct val="107000"/>
              </a:lnSpc>
              <a:spcAft>
                <a:spcPts val="800"/>
              </a:spcAft>
              <a:buClrTx/>
            </a:pPr>
            <a:r>
              <a:rPr lang="en-IN" sz="2800" cap="none" dirty="0">
                <a:solidFill>
                  <a:srgbClr val="002060"/>
                </a:solidFill>
                <a:latin typeface="Arial" pitchFamily="34" charset="0"/>
                <a:cs typeface="Arial" pitchFamily="34" charset="0"/>
              </a:rPr>
              <a:t>Neuman, W. L. (1994). Social Research Method: Qualitative and 	Quantitative 	Approaches  (2nd ed.). Bostin: </a:t>
            </a:r>
            <a:r>
              <a:rPr lang="en-IN" sz="2800" cap="none" dirty="0" err="1">
                <a:solidFill>
                  <a:srgbClr val="002060"/>
                </a:solidFill>
                <a:latin typeface="Arial" pitchFamily="34" charset="0"/>
                <a:cs typeface="Arial" pitchFamily="34" charset="0"/>
              </a:rPr>
              <a:t>Allyn</a:t>
            </a:r>
            <a:r>
              <a:rPr lang="en-IN" sz="2800" cap="none" dirty="0">
                <a:solidFill>
                  <a:srgbClr val="002060"/>
                </a:solidFill>
                <a:latin typeface="Arial" pitchFamily="34" charset="0"/>
                <a:cs typeface="Arial" pitchFamily="34" charset="0"/>
              </a:rPr>
              <a:t>   &amp; Bacon.</a:t>
            </a:r>
          </a:p>
          <a:p>
            <a:pPr lvl="0" algn="just">
              <a:lnSpc>
                <a:spcPct val="107000"/>
              </a:lnSpc>
              <a:spcAft>
                <a:spcPts val="800"/>
              </a:spcAft>
              <a:buClrTx/>
            </a:pPr>
            <a:r>
              <a:rPr lang="en-IN" sz="2800" cap="none" dirty="0" err="1">
                <a:solidFill>
                  <a:srgbClr val="002060"/>
                </a:solidFill>
                <a:latin typeface="Arial" pitchFamily="34" charset="0"/>
                <a:cs typeface="Arial" pitchFamily="34" charset="0"/>
              </a:rPr>
              <a:t>Kothari,C.R</a:t>
            </a:r>
            <a:r>
              <a:rPr lang="en-IN" sz="2800" cap="none" dirty="0">
                <a:solidFill>
                  <a:srgbClr val="002060"/>
                </a:solidFill>
                <a:latin typeface="Arial" pitchFamily="34" charset="0"/>
                <a:cs typeface="Arial" pitchFamily="34" charset="0"/>
              </a:rPr>
              <a:t>. (2008). Research Methodology Methods and Techniques 	(second   	revised edition), New Delhi: New Age International.</a:t>
            </a:r>
          </a:p>
          <a:p>
            <a:pPr lvl="0" algn="just">
              <a:lnSpc>
                <a:spcPct val="107000"/>
              </a:lnSpc>
              <a:spcAft>
                <a:spcPts val="800"/>
              </a:spcAft>
              <a:buClrTx/>
            </a:pPr>
            <a:r>
              <a:rPr lang="en-IN" sz="2800" cap="none" dirty="0">
                <a:solidFill>
                  <a:srgbClr val="002060"/>
                </a:solidFill>
                <a:latin typeface="Arial" pitchFamily="34" charset="0"/>
                <a:cs typeface="Arial" pitchFamily="34" charset="0"/>
              </a:rPr>
              <a:t>McMillan, J. H. &amp; Schumacher, S. (1993). Research in Education: A 	Conceptual Understanding. New York: </a:t>
            </a:r>
            <a:r>
              <a:rPr lang="en-IN" sz="2800" cap="none" dirty="0" err="1">
                <a:solidFill>
                  <a:srgbClr val="002060"/>
                </a:solidFill>
                <a:latin typeface="Arial" pitchFamily="34" charset="0"/>
                <a:cs typeface="Arial" pitchFamily="34" charset="0"/>
              </a:rPr>
              <a:t>Haper&amp;Collins</a:t>
            </a:r>
            <a:r>
              <a:rPr lang="en-IN" sz="2800" cap="none" dirty="0">
                <a:solidFill>
                  <a:srgbClr val="002060"/>
                </a:solidFill>
                <a:latin typeface="Arial" pitchFamily="34" charset="0"/>
                <a:cs typeface="Arial" pitchFamily="34" charset="0"/>
              </a:rPr>
              <a:t>.</a:t>
            </a:r>
          </a:p>
          <a:p>
            <a:pPr lvl="0" algn="just">
              <a:lnSpc>
                <a:spcPct val="107000"/>
              </a:lnSpc>
              <a:spcAft>
                <a:spcPts val="800"/>
              </a:spcAft>
              <a:buClrTx/>
            </a:pPr>
            <a:endParaRPr lang="en-IN" sz="2800" cap="none" dirty="0">
              <a:solidFill>
                <a:prstClr val="black"/>
              </a:solidFill>
              <a:latin typeface="Arial" pitchFamily="34" charset="0"/>
              <a:ea typeface="Calibri" panose="020F0502020204030204" pitchFamily="34" charset="0"/>
              <a:cs typeface="Arial" pitchFamily="34" charset="0"/>
            </a:endParaRPr>
          </a:p>
          <a:p>
            <a:endParaRPr lang="en-IN" sz="2800" b="1" dirty="0">
              <a:solidFill>
                <a:srgbClr val="FCFCFC"/>
              </a:solidFill>
              <a:latin typeface="Arial" pitchFamily="34" charset="0"/>
              <a:cs typeface="Arial" pitchFamily="34" charset="0"/>
            </a:endParaRPr>
          </a:p>
        </p:txBody>
      </p:sp>
    </p:spTree>
    <p:extLst>
      <p:ext uri="{BB962C8B-B14F-4D97-AF65-F5344CB8AC3E}">
        <p14:creationId xmlns:p14="http://schemas.microsoft.com/office/powerpoint/2010/main" val="2784424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E576-FF98-4A18-ADDB-E614A13FA004}"/>
              </a:ext>
            </a:extLst>
          </p:cNvPr>
          <p:cNvSpPr>
            <a:spLocks noGrp="1"/>
          </p:cNvSpPr>
          <p:nvPr>
            <p:ph type="ctrTitle"/>
          </p:nvPr>
        </p:nvSpPr>
        <p:spPr>
          <a:xfrm>
            <a:off x="0" y="1"/>
            <a:ext cx="12192000" cy="851338"/>
          </a:xfrm>
        </p:spPr>
        <p:txBody>
          <a:bodyPr>
            <a:normAutofit/>
          </a:bodyPr>
          <a:lstStyle/>
          <a:p>
            <a:r>
              <a:rPr lang="en-US" sz="3600" b="1" dirty="0">
                <a:latin typeface="Algerian" panose="04020705040A02060702" pitchFamily="82" charset="0"/>
              </a:rPr>
              <a:t>GROUNDED THEORY RESEARCH DESIGN</a:t>
            </a:r>
            <a:endParaRPr lang="en-IN" sz="3600" b="1" dirty="0"/>
          </a:p>
        </p:txBody>
      </p:sp>
      <p:sp>
        <p:nvSpPr>
          <p:cNvPr id="3" name="Subtitle 2">
            <a:extLst>
              <a:ext uri="{FF2B5EF4-FFF2-40B4-BE49-F238E27FC236}">
                <a16:creationId xmlns:a16="http://schemas.microsoft.com/office/drawing/2014/main" id="{4422A358-EBB0-44EC-BD19-DB3FDDE6509F}"/>
              </a:ext>
            </a:extLst>
          </p:cNvPr>
          <p:cNvSpPr>
            <a:spLocks noGrp="1"/>
          </p:cNvSpPr>
          <p:nvPr>
            <p:ph type="subTitle" idx="1"/>
          </p:nvPr>
        </p:nvSpPr>
        <p:spPr>
          <a:xfrm>
            <a:off x="0" y="1489166"/>
            <a:ext cx="12192000" cy="5368833"/>
          </a:xfrm>
        </p:spPr>
        <p:txBody>
          <a:bodyPr/>
          <a:lstStyle/>
          <a:p>
            <a:endParaRPr lang="en-IN" dirty="0"/>
          </a:p>
        </p:txBody>
      </p:sp>
      <p:sp>
        <p:nvSpPr>
          <p:cNvPr id="5" name="Rectangle 4"/>
          <p:cNvSpPr/>
          <p:nvPr/>
        </p:nvSpPr>
        <p:spPr>
          <a:xfrm>
            <a:off x="953588" y="2272948"/>
            <a:ext cx="11238411" cy="3108543"/>
          </a:xfrm>
          <a:prstGeom prst="rect">
            <a:avLst/>
          </a:prstGeom>
        </p:spPr>
        <p:txBody>
          <a:bodyPr wrap="square">
            <a:spAutoFit/>
          </a:bodyPr>
          <a:lstStyle/>
          <a:p>
            <a:pPr lvl="0"/>
            <a:r>
              <a:rPr lang="en-US" sz="2800" b="1" dirty="0">
                <a:solidFill>
                  <a:prstClr val="black"/>
                </a:solidFill>
                <a:latin typeface="Adobe Garamond Pro Bold" panose="02020702060506020403" pitchFamily="18" charset="0"/>
              </a:rPr>
              <a:t>Dr. GEETHA GOPINATH</a:t>
            </a:r>
          </a:p>
          <a:p>
            <a:pPr lvl="0"/>
            <a:r>
              <a:rPr lang="en-US" sz="2800" i="1" dirty="0">
                <a:solidFill>
                  <a:prstClr val="black"/>
                </a:solidFill>
                <a:latin typeface="Adobe Garamond Pro Bold" panose="02020702060506020403" pitchFamily="18" charset="0"/>
              </a:rPr>
              <a:t>ASSISTANT PROFESSOR</a:t>
            </a:r>
          </a:p>
          <a:p>
            <a:pPr lvl="0"/>
            <a:r>
              <a:rPr lang="en-US" sz="2800" i="1" dirty="0">
                <a:solidFill>
                  <a:prstClr val="black"/>
                </a:solidFill>
                <a:latin typeface="Adobe Garamond Pro Bold" panose="02020702060506020403" pitchFamily="18" charset="0"/>
              </a:rPr>
              <a:t>DEPARTMENT OF EDUCATION AND EDUCATIONAL TECHNOLOGY</a:t>
            </a:r>
          </a:p>
          <a:p>
            <a:pPr lvl="0"/>
            <a:r>
              <a:rPr lang="en-US" sz="2800" i="1" dirty="0">
                <a:solidFill>
                  <a:prstClr val="black"/>
                </a:solidFill>
                <a:latin typeface="Adobe Garamond Pro Bold" panose="02020702060506020403" pitchFamily="18" charset="0"/>
              </a:rPr>
              <a:t>SCHOOL OF SOCIAL SCIENCES</a:t>
            </a:r>
          </a:p>
          <a:p>
            <a:pPr lvl="0"/>
            <a:r>
              <a:rPr lang="en-US" sz="2800" i="1" dirty="0">
                <a:solidFill>
                  <a:prstClr val="black"/>
                </a:solidFill>
                <a:latin typeface="Adobe Garamond Pro Bold" panose="02020702060506020403" pitchFamily="18" charset="0"/>
              </a:rPr>
              <a:t>UNIVERSITY OF HYDERABAD</a:t>
            </a:r>
          </a:p>
          <a:p>
            <a:pPr lvl="0"/>
            <a:r>
              <a:rPr lang="en-US" sz="2800" i="1" dirty="0">
                <a:solidFill>
                  <a:prstClr val="black"/>
                </a:solidFill>
                <a:latin typeface="Adobe Garamond Pro Bold" panose="02020702060506020403" pitchFamily="18" charset="0"/>
              </a:rPr>
              <a:t>CENTRAL UNIVERSITY CAMPUS</a:t>
            </a:r>
          </a:p>
          <a:p>
            <a:pPr lvl="0"/>
            <a:r>
              <a:rPr lang="en-US" sz="2800" i="1" dirty="0">
                <a:solidFill>
                  <a:prstClr val="black"/>
                </a:solidFill>
                <a:latin typeface="Adobe Garamond Pro Bold" panose="02020702060506020403" pitchFamily="18" charset="0"/>
              </a:rPr>
              <a:t>HYDERABAD</a:t>
            </a:r>
            <a:endParaRPr lang="en-IN" sz="2800" i="1" dirty="0">
              <a:solidFill>
                <a:prstClr val="black"/>
              </a:solidFill>
              <a:latin typeface="Adobe Garamond Pro Bold" panose="02020702060506020403" pitchFamily="18" charset="0"/>
            </a:endParaRPr>
          </a:p>
        </p:txBody>
      </p:sp>
    </p:spTree>
    <p:extLst>
      <p:ext uri="{BB962C8B-B14F-4D97-AF65-F5344CB8AC3E}">
        <p14:creationId xmlns:p14="http://schemas.microsoft.com/office/powerpoint/2010/main" val="6941010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75E84-7684-4D9E-AE3F-2244397D64B7}"/>
              </a:ext>
            </a:extLst>
          </p:cNvPr>
          <p:cNvSpPr>
            <a:spLocks noGrp="1"/>
          </p:cNvSpPr>
          <p:nvPr>
            <p:ph type="title"/>
          </p:nvPr>
        </p:nvSpPr>
        <p:spPr>
          <a:xfrm>
            <a:off x="913775" y="618517"/>
            <a:ext cx="10364451" cy="5488668"/>
          </a:xfrm>
        </p:spPr>
        <p:txBody>
          <a:bodyPr>
            <a:normAutofit/>
          </a:bodyPr>
          <a:lstStyle/>
          <a:p>
            <a:r>
              <a:rPr lang="en-US" sz="8000" dirty="0"/>
              <a:t>THANK YOU…..</a:t>
            </a:r>
            <a:endParaRPr lang="en-IN" sz="8000" dirty="0"/>
          </a:p>
        </p:txBody>
      </p:sp>
    </p:spTree>
    <p:extLst>
      <p:ext uri="{BB962C8B-B14F-4D97-AF65-F5344CB8AC3E}">
        <p14:creationId xmlns:p14="http://schemas.microsoft.com/office/powerpoint/2010/main" val="1818782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374E2-7AE3-4F8C-8627-286B1D439F54}"/>
              </a:ext>
            </a:extLst>
          </p:cNvPr>
          <p:cNvSpPr>
            <a:spLocks noGrp="1"/>
          </p:cNvSpPr>
          <p:nvPr>
            <p:ph type="title"/>
          </p:nvPr>
        </p:nvSpPr>
        <p:spPr>
          <a:xfrm>
            <a:off x="0" y="1"/>
            <a:ext cx="12191999" cy="898633"/>
          </a:xfrm>
        </p:spPr>
        <p:txBody>
          <a:bodyPr>
            <a:normAutofit/>
          </a:bodyPr>
          <a:lstStyle/>
          <a:p>
            <a:r>
              <a:rPr lang="en-US" sz="4400" dirty="0">
                <a:latin typeface="Algerian" panose="04020705040A02060702" pitchFamily="82" charset="0"/>
              </a:rPr>
              <a:t>GROUNDED THEORY RESEARCH DESIGN</a:t>
            </a:r>
            <a:endParaRPr lang="en-IN" sz="4400" dirty="0">
              <a:latin typeface="Algerian" panose="04020705040A02060702" pitchFamily="82" charset="0"/>
            </a:endParaRPr>
          </a:p>
        </p:txBody>
      </p:sp>
      <p:pic>
        <p:nvPicPr>
          <p:cNvPr id="5" name="Content Placeholder 4">
            <a:extLst>
              <a:ext uri="{FF2B5EF4-FFF2-40B4-BE49-F238E27FC236}">
                <a16:creationId xmlns:a16="http://schemas.microsoft.com/office/drawing/2014/main" id="{489001C1-C087-4E7B-86AF-ECC6AE5FAF3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08019" y="1140078"/>
            <a:ext cx="5705371" cy="4960282"/>
          </a:xfrm>
        </p:spPr>
      </p:pic>
      <p:sp>
        <p:nvSpPr>
          <p:cNvPr id="6" name="Rectangle 5">
            <a:extLst>
              <a:ext uri="{FF2B5EF4-FFF2-40B4-BE49-F238E27FC236}">
                <a16:creationId xmlns:a16="http://schemas.microsoft.com/office/drawing/2014/main" id="{DD56ECC4-BD8D-46D2-AF49-C6DAA342BF92}"/>
              </a:ext>
            </a:extLst>
          </p:cNvPr>
          <p:cNvSpPr/>
          <p:nvPr/>
        </p:nvSpPr>
        <p:spPr>
          <a:xfrm>
            <a:off x="95248" y="2233136"/>
            <a:ext cx="9144000" cy="3046988"/>
          </a:xfrm>
          <a:prstGeom prst="rect">
            <a:avLst/>
          </a:prstGeom>
        </p:spPr>
        <p:txBody>
          <a:bodyPr wrap="square">
            <a:spAutoFit/>
          </a:bodyPr>
          <a:lstStyle/>
          <a:p>
            <a:pPr algn="just"/>
            <a:r>
              <a:rPr lang="en-US" sz="2400" i="1" dirty="0">
                <a:solidFill>
                  <a:schemeClr val="tx2">
                    <a:lumMod val="50000"/>
                  </a:schemeClr>
                </a:solidFill>
                <a:latin typeface="Times New Roman" panose="02020603050405020304" pitchFamily="18" charset="0"/>
                <a:cs typeface="Times New Roman" panose="02020603050405020304" pitchFamily="18" charset="0"/>
              </a:rPr>
              <a:t>The goal of the grounded theory </a:t>
            </a:r>
          </a:p>
          <a:p>
            <a:pPr algn="just"/>
            <a:r>
              <a:rPr lang="en-US" sz="2400" i="1" dirty="0">
                <a:solidFill>
                  <a:schemeClr val="tx2">
                    <a:lumMod val="50000"/>
                  </a:schemeClr>
                </a:solidFill>
                <a:latin typeface="Times New Roman" panose="02020603050405020304" pitchFamily="18" charset="0"/>
                <a:cs typeface="Times New Roman" panose="02020603050405020304" pitchFamily="18" charset="0"/>
              </a:rPr>
              <a:t>approach is to generate a theory</a:t>
            </a:r>
          </a:p>
          <a:p>
            <a:pPr algn="just"/>
            <a:r>
              <a:rPr lang="en-US" sz="2400" i="1" dirty="0">
                <a:solidFill>
                  <a:schemeClr val="tx2">
                    <a:lumMod val="50000"/>
                  </a:schemeClr>
                </a:solidFill>
                <a:latin typeface="Times New Roman" panose="02020603050405020304" pitchFamily="18" charset="0"/>
                <a:cs typeface="Times New Roman" panose="02020603050405020304" pitchFamily="18" charset="0"/>
              </a:rPr>
              <a:t> that explains how an aspect of </a:t>
            </a:r>
          </a:p>
          <a:p>
            <a:pPr algn="just"/>
            <a:r>
              <a:rPr lang="en-US" sz="2400" i="1" dirty="0">
                <a:solidFill>
                  <a:schemeClr val="tx2">
                    <a:lumMod val="50000"/>
                  </a:schemeClr>
                </a:solidFill>
                <a:latin typeface="Times New Roman" panose="02020603050405020304" pitchFamily="18" charset="0"/>
                <a:cs typeface="Times New Roman" panose="02020603050405020304" pitchFamily="18" charset="0"/>
              </a:rPr>
              <a:t>the social world “works”. </a:t>
            </a:r>
          </a:p>
          <a:p>
            <a:pPr algn="just"/>
            <a:r>
              <a:rPr lang="en-US" sz="2400" i="1" dirty="0">
                <a:solidFill>
                  <a:schemeClr val="tx2">
                    <a:lumMod val="50000"/>
                  </a:schemeClr>
                </a:solidFill>
                <a:latin typeface="Times New Roman" panose="02020603050405020304" pitchFamily="18" charset="0"/>
                <a:cs typeface="Times New Roman" panose="02020603050405020304" pitchFamily="18" charset="0"/>
              </a:rPr>
              <a:t>The goal is to develop a theory</a:t>
            </a:r>
          </a:p>
          <a:p>
            <a:pPr algn="just"/>
            <a:r>
              <a:rPr lang="en-US" sz="2400" i="1" dirty="0">
                <a:solidFill>
                  <a:schemeClr val="tx2">
                    <a:lumMod val="50000"/>
                  </a:schemeClr>
                </a:solidFill>
                <a:latin typeface="Times New Roman" panose="02020603050405020304" pitchFamily="18" charset="0"/>
                <a:cs typeface="Times New Roman" panose="02020603050405020304" pitchFamily="18" charset="0"/>
              </a:rPr>
              <a:t> that emerges from and is therefore </a:t>
            </a:r>
          </a:p>
          <a:p>
            <a:pPr algn="just"/>
            <a:r>
              <a:rPr lang="en-US" sz="2400" i="1" dirty="0">
                <a:solidFill>
                  <a:schemeClr val="tx2">
                    <a:lumMod val="50000"/>
                  </a:schemeClr>
                </a:solidFill>
                <a:latin typeface="Times New Roman" panose="02020603050405020304" pitchFamily="18" charset="0"/>
                <a:cs typeface="Times New Roman" panose="02020603050405020304" pitchFamily="18" charset="0"/>
              </a:rPr>
              <a:t>connected to the very reality that </a:t>
            </a:r>
          </a:p>
          <a:p>
            <a:pPr algn="just"/>
            <a:r>
              <a:rPr lang="en-US" sz="2400" i="1" dirty="0">
                <a:solidFill>
                  <a:schemeClr val="tx2">
                    <a:lumMod val="50000"/>
                  </a:schemeClr>
                </a:solidFill>
                <a:latin typeface="Times New Roman" panose="02020603050405020304" pitchFamily="18" charset="0"/>
                <a:cs typeface="Times New Roman" panose="02020603050405020304" pitchFamily="18" charset="0"/>
              </a:rPr>
              <a:t>the theory is developed to explain. </a:t>
            </a:r>
            <a:endParaRPr lang="en-IN" sz="2400" i="1" dirty="0">
              <a:solidFill>
                <a:schemeClr val="tx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3620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E8A3E-95BE-45E1-AA1C-1072C96F38C0}"/>
              </a:ext>
            </a:extLst>
          </p:cNvPr>
          <p:cNvSpPr>
            <a:spLocks noGrp="1"/>
          </p:cNvSpPr>
          <p:nvPr>
            <p:ph type="title"/>
          </p:nvPr>
        </p:nvSpPr>
        <p:spPr>
          <a:xfrm>
            <a:off x="0" y="1"/>
            <a:ext cx="12192000" cy="1066799"/>
          </a:xfrm>
        </p:spPr>
        <p:txBody>
          <a:bodyPr>
            <a:normAutofit/>
          </a:bodyPr>
          <a:lstStyle/>
          <a:p>
            <a:r>
              <a:rPr lang="en-US" sz="3200" b="1" dirty="0">
                <a:latin typeface="Algerian" panose="04020705040A02060702" pitchFamily="82" charset="0"/>
              </a:rPr>
              <a:t>CONTENTS</a:t>
            </a:r>
            <a:endParaRPr lang="en-IN" sz="3200" b="1" dirty="0">
              <a:latin typeface="Algerian" panose="04020705040A02060702" pitchFamily="82" charset="0"/>
            </a:endParaRPr>
          </a:p>
        </p:txBody>
      </p:sp>
      <p:sp>
        <p:nvSpPr>
          <p:cNvPr id="4" name="Title 1">
            <a:extLst>
              <a:ext uri="{FF2B5EF4-FFF2-40B4-BE49-F238E27FC236}">
                <a16:creationId xmlns:a16="http://schemas.microsoft.com/office/drawing/2014/main" id="{BABABD16-58BB-4907-8DE6-B34E7F3FD2BE}"/>
              </a:ext>
            </a:extLst>
          </p:cNvPr>
          <p:cNvSpPr>
            <a:spLocks noGrp="1"/>
          </p:cNvSpPr>
          <p:nvPr>
            <p:ph idx="1"/>
          </p:nvPr>
        </p:nvSpPr>
        <p:spPr>
          <a:xfrm>
            <a:off x="0" y="1066800"/>
            <a:ext cx="11277600" cy="5791200"/>
          </a:xfrm>
        </p:spPr>
        <p:txBody>
          <a:bodyPr>
            <a:normAutofit fontScale="97500"/>
          </a:bodyPr>
          <a:lstStyle/>
          <a:p>
            <a:r>
              <a:rPr lang="en-US" sz="2800" cap="none" dirty="0">
                <a:latin typeface="Arial" pitchFamily="34" charset="0"/>
                <a:cs typeface="Arial" pitchFamily="34" charset="0"/>
              </a:rPr>
              <a:t>Grounded Theory Design-Definitions</a:t>
            </a:r>
          </a:p>
          <a:p>
            <a:r>
              <a:rPr lang="en-IN" sz="2800" cap="none" dirty="0">
                <a:latin typeface="Arial" pitchFamily="34" charset="0"/>
                <a:cs typeface="Arial" pitchFamily="34" charset="0"/>
              </a:rPr>
              <a:t>Grounded theory Design –Concept</a:t>
            </a:r>
          </a:p>
          <a:p>
            <a:pPr lvl="0">
              <a:buClr>
                <a:prstClr val="black"/>
              </a:buClr>
            </a:pPr>
            <a:r>
              <a:rPr lang="en-US" sz="2800" cap="none" dirty="0">
                <a:latin typeface="Arial" pitchFamily="34" charset="0"/>
                <a:cs typeface="Arial" pitchFamily="34" charset="0"/>
              </a:rPr>
              <a:t>Grounded Theory design-Methodology</a:t>
            </a:r>
          </a:p>
          <a:p>
            <a:pPr lvl="0">
              <a:buClr>
                <a:prstClr val="black"/>
              </a:buClr>
            </a:pPr>
            <a:r>
              <a:rPr lang="en-US" sz="2800" cap="none" dirty="0">
                <a:latin typeface="Arial" pitchFamily="34" charset="0"/>
                <a:cs typeface="Arial" pitchFamily="34" charset="0"/>
              </a:rPr>
              <a:t>Grounded Theory Design-Key  Features</a:t>
            </a:r>
          </a:p>
          <a:p>
            <a:pPr lvl="0">
              <a:buClr>
                <a:prstClr val="black"/>
              </a:buClr>
            </a:pPr>
            <a:r>
              <a:rPr lang="en-US" sz="2800" cap="none" dirty="0">
                <a:latin typeface="Arial" pitchFamily="34" charset="0"/>
                <a:cs typeface="Arial" pitchFamily="34" charset="0"/>
              </a:rPr>
              <a:t>Grounded Theory Design-Uses</a:t>
            </a:r>
          </a:p>
          <a:p>
            <a:pPr lvl="0">
              <a:buClr>
                <a:prstClr val="black"/>
              </a:buClr>
            </a:pPr>
            <a:r>
              <a:rPr lang="en-US" sz="2800" cap="none" dirty="0">
                <a:solidFill>
                  <a:prstClr val="black"/>
                </a:solidFill>
                <a:latin typeface="Arial" pitchFamily="34" charset="0"/>
                <a:cs typeface="Arial" pitchFamily="34" charset="0"/>
              </a:rPr>
              <a:t>Grounded Theory Design-Strengths</a:t>
            </a:r>
          </a:p>
          <a:p>
            <a:pPr lvl="0">
              <a:buClr>
                <a:prstClr val="black"/>
              </a:buClr>
            </a:pPr>
            <a:r>
              <a:rPr lang="en-US" sz="2800" cap="none" dirty="0">
                <a:solidFill>
                  <a:prstClr val="black"/>
                </a:solidFill>
                <a:latin typeface="Arial" pitchFamily="34" charset="0"/>
                <a:cs typeface="Arial" pitchFamily="34" charset="0"/>
              </a:rPr>
              <a:t>Grounded Theory Design-Limitations</a:t>
            </a:r>
          </a:p>
          <a:p>
            <a:pPr lvl="0">
              <a:buClr>
                <a:prstClr val="black"/>
              </a:buClr>
            </a:pPr>
            <a:endParaRPr lang="en-US" sz="2800" cap="none" dirty="0">
              <a:latin typeface="Arial" pitchFamily="34" charset="0"/>
              <a:cs typeface="Arial" pitchFamily="34" charset="0"/>
            </a:endParaRPr>
          </a:p>
          <a:p>
            <a:pPr lvl="0">
              <a:buClr>
                <a:prstClr val="black"/>
              </a:buClr>
            </a:pPr>
            <a:endParaRPr lang="en-US" sz="2800" cap="none" dirty="0">
              <a:latin typeface="Arial" pitchFamily="34" charset="0"/>
              <a:cs typeface="Arial" pitchFamily="34" charset="0"/>
            </a:endParaRPr>
          </a:p>
          <a:p>
            <a:pPr lvl="0">
              <a:buClr>
                <a:prstClr val="black"/>
              </a:buClr>
            </a:pPr>
            <a:endParaRPr lang="en-US" sz="2800" cap="none" dirty="0">
              <a:latin typeface="Arial" pitchFamily="34" charset="0"/>
              <a:cs typeface="Arial" pitchFamily="34" charset="0"/>
            </a:endParaRPr>
          </a:p>
          <a:p>
            <a:pPr lvl="0">
              <a:buClr>
                <a:prstClr val="black"/>
              </a:buClr>
            </a:pPr>
            <a:endParaRPr lang="en-IN" sz="2800" cap="none" dirty="0">
              <a:latin typeface="Arial" pitchFamily="34" charset="0"/>
              <a:cs typeface="Arial" pitchFamily="34" charset="0"/>
            </a:endParaRPr>
          </a:p>
          <a:p>
            <a:endParaRPr lang="en-IN" sz="2800" cap="none" dirty="0">
              <a:latin typeface="Arial" pitchFamily="34" charset="0"/>
              <a:cs typeface="Arial" pitchFamily="34" charset="0"/>
            </a:endParaRPr>
          </a:p>
          <a:p>
            <a:endParaRPr lang="en-IN" sz="2800" cap="none" dirty="0">
              <a:latin typeface="Arial" pitchFamily="34" charset="0"/>
              <a:cs typeface="Arial" pitchFamily="34" charset="0"/>
            </a:endParaRPr>
          </a:p>
        </p:txBody>
      </p:sp>
    </p:spTree>
    <p:extLst>
      <p:ext uri="{BB962C8B-B14F-4D97-AF65-F5344CB8AC3E}">
        <p14:creationId xmlns:p14="http://schemas.microsoft.com/office/powerpoint/2010/main" val="2545732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DA63E-2E1C-43A2-AD06-7A76FADDD60F}"/>
              </a:ext>
            </a:extLst>
          </p:cNvPr>
          <p:cNvSpPr>
            <a:spLocks noGrp="1"/>
          </p:cNvSpPr>
          <p:nvPr>
            <p:ph type="title"/>
          </p:nvPr>
        </p:nvSpPr>
        <p:spPr>
          <a:xfrm>
            <a:off x="0" y="1"/>
            <a:ext cx="12191999" cy="961696"/>
          </a:xfrm>
        </p:spPr>
        <p:txBody>
          <a:bodyPr/>
          <a:lstStyle/>
          <a:p>
            <a:r>
              <a:rPr lang="en-US" dirty="0">
                <a:latin typeface="Algerian" panose="04020705040A02060702" pitchFamily="82" charset="0"/>
              </a:rPr>
              <a:t>LEARNING OBJECTIVES</a:t>
            </a:r>
            <a:endParaRPr lang="en-IN" dirty="0">
              <a:latin typeface="Algerian" panose="04020705040A02060702" pitchFamily="82" charset="0"/>
            </a:endParaRPr>
          </a:p>
        </p:txBody>
      </p:sp>
      <p:sp>
        <p:nvSpPr>
          <p:cNvPr id="3" name="Content Placeholder 2">
            <a:extLst>
              <a:ext uri="{FF2B5EF4-FFF2-40B4-BE49-F238E27FC236}">
                <a16:creationId xmlns:a16="http://schemas.microsoft.com/office/drawing/2014/main" id="{35660DB8-DC02-4935-86A8-E239399193F8}"/>
              </a:ext>
            </a:extLst>
          </p:cNvPr>
          <p:cNvSpPr>
            <a:spLocks noGrp="1"/>
          </p:cNvSpPr>
          <p:nvPr>
            <p:ph idx="1"/>
          </p:nvPr>
        </p:nvSpPr>
        <p:spPr>
          <a:xfrm>
            <a:off x="1" y="961697"/>
            <a:ext cx="12192000" cy="5675586"/>
          </a:xfrm>
        </p:spPr>
        <p:txBody>
          <a:bodyPr>
            <a:normAutofit/>
          </a:bodyPr>
          <a:lstStyle/>
          <a:p>
            <a:pPr marL="0" indent="0">
              <a:buNone/>
            </a:pPr>
            <a:r>
              <a:rPr lang="en-US" sz="2800" i="1" dirty="0">
                <a:latin typeface="Arial" pitchFamily="34" charset="0"/>
                <a:cs typeface="Arial" pitchFamily="34" charset="0"/>
              </a:rPr>
              <a:t>Enable the student teachers  to,</a:t>
            </a:r>
          </a:p>
          <a:p>
            <a:r>
              <a:rPr lang="en-US" sz="2800" i="1" dirty="0">
                <a:latin typeface="Arial" pitchFamily="34" charset="0"/>
                <a:cs typeface="Arial" pitchFamily="34" charset="0"/>
              </a:rPr>
              <a:t>define and explain the concept of grounded theory Design</a:t>
            </a:r>
          </a:p>
          <a:p>
            <a:r>
              <a:rPr lang="en-US" sz="2800" i="1" dirty="0">
                <a:latin typeface="Arial" pitchFamily="34" charset="0"/>
                <a:cs typeface="Arial" pitchFamily="34" charset="0"/>
              </a:rPr>
              <a:t>describe the key features of grounded theory Design</a:t>
            </a:r>
          </a:p>
          <a:p>
            <a:r>
              <a:rPr lang="en-US" sz="2800" i="1" dirty="0">
                <a:solidFill>
                  <a:prstClr val="black"/>
                </a:solidFill>
                <a:latin typeface="Arial" pitchFamily="34" charset="0"/>
                <a:cs typeface="Arial" pitchFamily="34" charset="0"/>
              </a:rPr>
              <a:t>explain the  methodology of</a:t>
            </a:r>
            <a:r>
              <a:rPr lang="en-US" sz="2800" i="1" dirty="0">
                <a:latin typeface="Arial" pitchFamily="34" charset="0"/>
                <a:cs typeface="Arial" pitchFamily="34" charset="0"/>
              </a:rPr>
              <a:t> grounded theory</a:t>
            </a:r>
          </a:p>
          <a:p>
            <a:r>
              <a:rPr lang="en-US" sz="2800" i="1" dirty="0">
                <a:solidFill>
                  <a:prstClr val="black"/>
                </a:solidFill>
                <a:latin typeface="Arial" pitchFamily="34" charset="0"/>
                <a:cs typeface="Arial" pitchFamily="34" charset="0"/>
              </a:rPr>
              <a:t> enumerate the uses of</a:t>
            </a:r>
            <a:r>
              <a:rPr lang="en-US" sz="2800" i="1" dirty="0">
                <a:latin typeface="Arial" pitchFamily="34" charset="0"/>
                <a:cs typeface="Arial" pitchFamily="34" charset="0"/>
              </a:rPr>
              <a:t> grounded theory</a:t>
            </a:r>
            <a:endParaRPr lang="en-US" sz="2800" i="1" dirty="0">
              <a:solidFill>
                <a:prstClr val="black"/>
              </a:solidFill>
              <a:latin typeface="Arial" pitchFamily="34" charset="0"/>
              <a:cs typeface="Arial" pitchFamily="34" charset="0"/>
            </a:endParaRPr>
          </a:p>
          <a:p>
            <a:r>
              <a:rPr lang="en-US" sz="2800" i="1" dirty="0">
                <a:solidFill>
                  <a:prstClr val="black"/>
                </a:solidFill>
                <a:latin typeface="Arial" pitchFamily="34" charset="0"/>
                <a:cs typeface="Arial" pitchFamily="34" charset="0"/>
              </a:rPr>
              <a:t>analyze the strengths and limitations of</a:t>
            </a:r>
            <a:r>
              <a:rPr lang="en-US" sz="2800" i="1" dirty="0">
                <a:latin typeface="Arial" pitchFamily="34" charset="0"/>
                <a:cs typeface="Arial" pitchFamily="34" charset="0"/>
              </a:rPr>
              <a:t> grounded theory Design</a:t>
            </a:r>
            <a:endParaRPr lang="en-US" sz="2800" i="1" dirty="0">
              <a:solidFill>
                <a:prstClr val="black"/>
              </a:solidFill>
              <a:latin typeface="Arial" pitchFamily="34" charset="0"/>
              <a:cs typeface="Arial" pitchFamily="34" charset="0"/>
            </a:endParaRPr>
          </a:p>
          <a:p>
            <a:endParaRPr lang="en-IN" sz="2800" dirty="0">
              <a:latin typeface="Arial" pitchFamily="34" charset="0"/>
              <a:cs typeface="Arial" pitchFamily="34" charset="0"/>
            </a:endParaRPr>
          </a:p>
        </p:txBody>
      </p:sp>
    </p:spTree>
    <p:extLst>
      <p:ext uri="{BB962C8B-B14F-4D97-AF65-F5344CB8AC3E}">
        <p14:creationId xmlns:p14="http://schemas.microsoft.com/office/powerpoint/2010/main" val="3382029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1E967-E4E4-42E9-92AB-DB7A8BF870F2}"/>
              </a:ext>
            </a:extLst>
          </p:cNvPr>
          <p:cNvSpPr>
            <a:spLocks noGrp="1"/>
          </p:cNvSpPr>
          <p:nvPr>
            <p:ph type="title"/>
          </p:nvPr>
        </p:nvSpPr>
        <p:spPr>
          <a:xfrm>
            <a:off x="0" y="1"/>
            <a:ext cx="12191999" cy="1066799"/>
          </a:xfrm>
        </p:spPr>
        <p:txBody>
          <a:bodyPr>
            <a:normAutofit/>
          </a:bodyPr>
          <a:lstStyle/>
          <a:p>
            <a:r>
              <a:rPr lang="en-US" sz="3200" b="1" dirty="0">
                <a:solidFill>
                  <a:srgbClr val="C00000"/>
                </a:solidFill>
                <a:latin typeface="Algerian" panose="04020705040A02060702" pitchFamily="82" charset="0"/>
                <a:cs typeface="Times New Roman" panose="02020603050405020304" pitchFamily="18" charset="0"/>
              </a:rPr>
              <a:t>Grounded theory design</a:t>
            </a:r>
            <a:endParaRPr lang="en-IN" sz="3200" b="1" dirty="0"/>
          </a:p>
        </p:txBody>
      </p:sp>
      <p:sp>
        <p:nvSpPr>
          <p:cNvPr id="3" name="Content Placeholder 2">
            <a:extLst>
              <a:ext uri="{FF2B5EF4-FFF2-40B4-BE49-F238E27FC236}">
                <a16:creationId xmlns:a16="http://schemas.microsoft.com/office/drawing/2014/main" id="{DD4D8197-1494-4173-98A5-A67049F387CC}"/>
              </a:ext>
            </a:extLst>
          </p:cNvPr>
          <p:cNvSpPr>
            <a:spLocks noGrp="1"/>
          </p:cNvSpPr>
          <p:nvPr>
            <p:ph idx="1"/>
          </p:nvPr>
        </p:nvSpPr>
        <p:spPr>
          <a:xfrm>
            <a:off x="0" y="1066799"/>
            <a:ext cx="12192000" cy="5791199"/>
          </a:xfrm>
        </p:spPr>
        <p:txBody>
          <a:bodyPr>
            <a:normAutofit/>
          </a:bodyPr>
          <a:lstStyle/>
          <a:p>
            <a:pPr lvl="0">
              <a:lnSpc>
                <a:spcPct val="90000"/>
              </a:lnSpc>
              <a:buClrTx/>
              <a:buFont typeface="Wingdings" panose="05000000000000000000" pitchFamily="2" charset="2"/>
              <a:buChar char="v"/>
            </a:pPr>
            <a:r>
              <a:rPr lang="en-US" sz="2800" cap="none" dirty="0">
                <a:solidFill>
                  <a:srgbClr val="002060"/>
                </a:solidFill>
                <a:latin typeface="Arial" pitchFamily="34" charset="0"/>
                <a:cs typeface="Arial" pitchFamily="34" charset="0"/>
              </a:rPr>
              <a:t>A grounded theory design is a set of procedures used to generate systematically a theory</a:t>
            </a:r>
          </a:p>
          <a:p>
            <a:pPr lvl="0">
              <a:lnSpc>
                <a:spcPct val="90000"/>
              </a:lnSpc>
              <a:buClrTx/>
              <a:buFont typeface="Wingdings" panose="05000000000000000000" pitchFamily="2" charset="2"/>
              <a:buChar char="v"/>
            </a:pPr>
            <a:r>
              <a:rPr lang="en-US" sz="2800" cap="none" dirty="0">
                <a:solidFill>
                  <a:srgbClr val="002060"/>
                </a:solidFill>
                <a:latin typeface="Arial" pitchFamily="34" charset="0"/>
                <a:cs typeface="Arial" pitchFamily="34" charset="0"/>
              </a:rPr>
              <a:t> It is also useful to study a process, an action, or an interaction.</a:t>
            </a:r>
          </a:p>
          <a:p>
            <a:pPr lvl="0">
              <a:lnSpc>
                <a:spcPct val="90000"/>
              </a:lnSpc>
              <a:buClrTx/>
              <a:buFont typeface="Wingdings" panose="05000000000000000000" pitchFamily="2" charset="2"/>
              <a:buChar char="v"/>
            </a:pPr>
            <a:r>
              <a:rPr lang="en-US" sz="2800" cap="none" dirty="0">
                <a:solidFill>
                  <a:srgbClr val="002060"/>
                </a:solidFill>
                <a:latin typeface="Arial" pitchFamily="34" charset="0"/>
                <a:cs typeface="Arial" pitchFamily="34" charset="0"/>
              </a:rPr>
              <a:t> It offers a step-by-step, systematic procedure for the beginning researcher.</a:t>
            </a:r>
          </a:p>
          <a:p>
            <a:pPr lvl="0">
              <a:lnSpc>
                <a:spcPct val="90000"/>
              </a:lnSpc>
              <a:buClrTx/>
              <a:buFont typeface="Wingdings" panose="05000000000000000000" pitchFamily="2" charset="2"/>
              <a:buChar char="v"/>
            </a:pPr>
            <a:r>
              <a:rPr lang="en-US" sz="2800" cap="none" dirty="0">
                <a:solidFill>
                  <a:srgbClr val="002060"/>
                </a:solidFill>
                <a:latin typeface="Arial" pitchFamily="34" charset="0"/>
                <a:cs typeface="Arial" pitchFamily="34" charset="0"/>
              </a:rPr>
              <a:t> In using grounded theory, a researcher can stay close to the data at all times in the analysis.</a:t>
            </a:r>
          </a:p>
          <a:p>
            <a:pPr lvl="0">
              <a:lnSpc>
                <a:spcPct val="90000"/>
              </a:lnSpc>
              <a:buClrTx/>
              <a:buFont typeface="Wingdings" panose="05000000000000000000" pitchFamily="2" charset="2"/>
              <a:buChar char="v"/>
            </a:pPr>
            <a:r>
              <a:rPr lang="en-US" sz="2800" cap="none" dirty="0">
                <a:solidFill>
                  <a:srgbClr val="002060"/>
                </a:solidFill>
                <a:latin typeface="Arial" pitchFamily="34" charset="0"/>
                <a:cs typeface="Arial" pitchFamily="34" charset="0"/>
              </a:rPr>
              <a:t> This design was developed by sociologists Barney Glaser and Anselm Strauss at the University of California San Francisco in the late 1960s. </a:t>
            </a:r>
          </a:p>
          <a:p>
            <a:endParaRPr lang="en-IN" sz="2800" dirty="0">
              <a:latin typeface="Arial" pitchFamily="34" charset="0"/>
              <a:cs typeface="Arial" pitchFamily="34" charset="0"/>
            </a:endParaRPr>
          </a:p>
        </p:txBody>
      </p:sp>
    </p:spTree>
    <p:extLst>
      <p:ext uri="{BB962C8B-B14F-4D97-AF65-F5344CB8AC3E}">
        <p14:creationId xmlns:p14="http://schemas.microsoft.com/office/powerpoint/2010/main" val="1477552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6B153-D2C4-4DAC-B038-AC97871A518D}"/>
              </a:ext>
            </a:extLst>
          </p:cNvPr>
          <p:cNvSpPr>
            <a:spLocks noGrp="1"/>
          </p:cNvSpPr>
          <p:nvPr>
            <p:ph type="title"/>
          </p:nvPr>
        </p:nvSpPr>
        <p:spPr>
          <a:xfrm>
            <a:off x="0" y="26126"/>
            <a:ext cx="12191999" cy="677917"/>
          </a:xfrm>
        </p:spPr>
        <p:txBody>
          <a:bodyPr>
            <a:normAutofit/>
          </a:bodyPr>
          <a:lstStyle/>
          <a:p>
            <a:r>
              <a:rPr lang="en-US" sz="3200" b="1" dirty="0">
                <a:solidFill>
                  <a:srgbClr val="C00000"/>
                </a:solidFill>
                <a:latin typeface="Algerian" panose="04020705040A02060702" pitchFamily="82" charset="0"/>
                <a:cs typeface="Times New Roman" panose="02020603050405020304" pitchFamily="18" charset="0"/>
              </a:rPr>
              <a:t>Grounded theory design-definitions</a:t>
            </a:r>
            <a:endParaRPr lang="en-IN" sz="3200" b="1" dirty="0"/>
          </a:p>
        </p:txBody>
      </p:sp>
      <p:sp>
        <p:nvSpPr>
          <p:cNvPr id="3" name="Content Placeholder 2">
            <a:extLst>
              <a:ext uri="{FF2B5EF4-FFF2-40B4-BE49-F238E27FC236}">
                <a16:creationId xmlns:a16="http://schemas.microsoft.com/office/drawing/2014/main" id="{15ACAB09-8AAD-406A-9FFF-0CE9A40BAA37}"/>
              </a:ext>
            </a:extLst>
          </p:cNvPr>
          <p:cNvSpPr>
            <a:spLocks noGrp="1"/>
          </p:cNvSpPr>
          <p:nvPr>
            <p:ph idx="1"/>
          </p:nvPr>
        </p:nvSpPr>
        <p:spPr>
          <a:xfrm>
            <a:off x="0" y="504497"/>
            <a:ext cx="12191999" cy="6353503"/>
          </a:xfrm>
        </p:spPr>
        <p:txBody>
          <a:bodyPr>
            <a:normAutofit fontScale="92500"/>
          </a:bodyPr>
          <a:lstStyle/>
          <a:p>
            <a:pPr lvl="0">
              <a:lnSpc>
                <a:spcPct val="90000"/>
              </a:lnSpc>
              <a:buClrTx/>
              <a:buFont typeface="Wingdings" panose="05000000000000000000" pitchFamily="2" charset="2"/>
              <a:buChar char="v"/>
            </a:pPr>
            <a:r>
              <a:rPr lang="en-US" sz="2800" cap="none" dirty="0">
                <a:solidFill>
                  <a:srgbClr val="002060"/>
                </a:solidFill>
                <a:latin typeface="Arial" pitchFamily="34" charset="0"/>
                <a:cs typeface="Arial" pitchFamily="34" charset="0"/>
              </a:rPr>
              <a:t>Grounded Theory is an approach for developing theory that is "grounded in data systematically gathered and analyzed“</a:t>
            </a:r>
          </a:p>
          <a:p>
            <a:pPr marL="0" lvl="0" indent="0">
              <a:lnSpc>
                <a:spcPct val="90000"/>
              </a:lnSpc>
              <a:buClrTx/>
              <a:buNone/>
            </a:pPr>
            <a:r>
              <a:rPr lang="en-US" sz="2800" cap="none" dirty="0">
                <a:solidFill>
                  <a:srgbClr val="00B050"/>
                </a:solidFill>
                <a:latin typeface="Arial" pitchFamily="34" charset="0"/>
                <a:cs typeface="Arial" pitchFamily="34" charset="0"/>
              </a:rPr>
              <a:t>                                                                   (Strauss &amp; Corbin, 1994). </a:t>
            </a:r>
          </a:p>
          <a:p>
            <a:pPr lvl="0">
              <a:lnSpc>
                <a:spcPct val="90000"/>
              </a:lnSpc>
              <a:buClrTx/>
              <a:buFont typeface="Wingdings" panose="05000000000000000000" pitchFamily="2" charset="2"/>
              <a:buChar char="v"/>
            </a:pPr>
            <a:r>
              <a:rPr lang="en-US" sz="2800" cap="none" dirty="0">
                <a:solidFill>
                  <a:srgbClr val="002060"/>
                </a:solidFill>
                <a:latin typeface="Arial" pitchFamily="34" charset="0"/>
                <a:cs typeface="Arial" pitchFamily="34" charset="0"/>
              </a:rPr>
              <a:t>Grounded theory is an inductive methodology that provides systematic guidelines for gathering, synthesizing, analyzing, and conceptualizing qualitative data for the purpose of theory construction.</a:t>
            </a:r>
          </a:p>
          <a:p>
            <a:pPr marL="0" lvl="0" indent="0">
              <a:lnSpc>
                <a:spcPct val="90000"/>
              </a:lnSpc>
              <a:buClrTx/>
              <a:buNone/>
            </a:pPr>
            <a:r>
              <a:rPr lang="en-US" sz="2800" cap="none" dirty="0">
                <a:solidFill>
                  <a:srgbClr val="002060"/>
                </a:solidFill>
                <a:latin typeface="Arial" pitchFamily="34" charset="0"/>
                <a:cs typeface="Arial" pitchFamily="34" charset="0"/>
              </a:rPr>
              <a:t>                      </a:t>
            </a:r>
            <a:r>
              <a:rPr lang="en-US" sz="2800" cap="none" dirty="0">
                <a:solidFill>
                  <a:srgbClr val="00B050"/>
                </a:solidFill>
                <a:latin typeface="Arial" pitchFamily="34" charset="0"/>
                <a:cs typeface="Arial" pitchFamily="34" charset="0"/>
              </a:rPr>
              <a:t>International Encyclopedia of the Social &amp; Behavioral Sciences, </a:t>
            </a:r>
            <a:endParaRPr lang="en-IN" sz="2800" cap="none" dirty="0">
              <a:solidFill>
                <a:srgbClr val="002060"/>
              </a:solidFill>
              <a:latin typeface="Arial" pitchFamily="34" charset="0"/>
              <a:cs typeface="Arial" pitchFamily="34" charset="0"/>
            </a:endParaRPr>
          </a:p>
          <a:p>
            <a:pPr lvl="0" algn="just">
              <a:buClr>
                <a:prstClr val="black"/>
              </a:buClr>
            </a:pPr>
            <a:r>
              <a:rPr lang="en-US" sz="2800" cap="none" dirty="0">
                <a:solidFill>
                  <a:srgbClr val="002060"/>
                </a:solidFill>
                <a:latin typeface="Arial" pitchFamily="34" charset="0"/>
                <a:cs typeface="Arial" pitchFamily="34" charset="0"/>
              </a:rPr>
              <a:t>The grounded theory is a methodology of analysis, which starts from the systematic collection of data, to generate an inductive theory about a substantive area.</a:t>
            </a:r>
            <a:endParaRPr lang="en-US" sz="2800" dirty="0">
              <a:solidFill>
                <a:srgbClr val="002060"/>
              </a:solidFill>
              <a:latin typeface="Arial" pitchFamily="34" charset="0"/>
              <a:cs typeface="Arial" pitchFamily="34" charset="0"/>
            </a:endParaRPr>
          </a:p>
          <a:p>
            <a:pPr marL="0" lvl="0" indent="0" algn="just">
              <a:buClr>
                <a:prstClr val="black"/>
              </a:buClr>
              <a:buNone/>
            </a:pPr>
            <a:r>
              <a:rPr lang="en-US" sz="2800" cap="none" dirty="0">
                <a:solidFill>
                  <a:srgbClr val="363636"/>
                </a:solidFill>
                <a:latin typeface="Arial" pitchFamily="34" charset="0"/>
                <a:cs typeface="Arial" pitchFamily="34" charset="0"/>
              </a:rPr>
              <a:t>                                                                             </a:t>
            </a:r>
            <a:r>
              <a:rPr lang="en-US" sz="2800" cap="none" dirty="0">
                <a:solidFill>
                  <a:srgbClr val="00B050"/>
                </a:solidFill>
                <a:latin typeface="Arial" pitchFamily="34" charset="0"/>
                <a:cs typeface="Arial" pitchFamily="34" charset="0"/>
              </a:rPr>
              <a:t>( Glaser ,1992) </a:t>
            </a:r>
            <a:r>
              <a:rPr lang="en-US" b="1" cap="none" dirty="0">
                <a:solidFill>
                  <a:srgbClr val="363636"/>
                </a:solidFill>
                <a:latin typeface="Arial" pitchFamily="34" charset="0"/>
                <a:cs typeface="Arial" pitchFamily="34" charset="0"/>
              </a:rPr>
              <a:t> </a:t>
            </a:r>
            <a:endParaRPr lang="en-US" cap="none" dirty="0">
              <a:solidFill>
                <a:srgbClr val="363636"/>
              </a:solidFill>
              <a:latin typeface="Arial" pitchFamily="34" charset="0"/>
              <a:cs typeface="Arial" pitchFamily="34" charset="0"/>
            </a:endParaRPr>
          </a:p>
          <a:p>
            <a:r>
              <a:rPr lang="en-US" cap="none" dirty="0">
                <a:solidFill>
                  <a:srgbClr val="4A4A4A"/>
                </a:solidFill>
                <a:latin typeface="Arial" pitchFamily="34" charset="0"/>
                <a:cs typeface="Arial" pitchFamily="34" charset="0"/>
              </a:rPr>
              <a:t> </a:t>
            </a:r>
            <a:r>
              <a:rPr lang="en-US" sz="2800" cap="none" dirty="0">
                <a:solidFill>
                  <a:srgbClr val="002060"/>
                </a:solidFill>
                <a:latin typeface="Arial" pitchFamily="34" charset="0"/>
                <a:cs typeface="Arial" pitchFamily="34" charset="0"/>
              </a:rPr>
              <a:t>A set of systematic inductive methods to perform qualitative research aimed at developing the theory</a:t>
            </a:r>
            <a:r>
              <a:rPr lang="en-US" sz="2800" cap="none" dirty="0">
                <a:solidFill>
                  <a:srgbClr val="00B050"/>
                </a:solidFill>
                <a:latin typeface="Arial" pitchFamily="34" charset="0"/>
                <a:cs typeface="Arial" pitchFamily="34" charset="0"/>
              </a:rPr>
              <a:t>.( Charmaz ,2005) </a:t>
            </a:r>
          </a:p>
          <a:p>
            <a:endParaRPr lang="en-IN" dirty="0">
              <a:latin typeface="Arial" pitchFamily="34" charset="0"/>
              <a:cs typeface="Arial" pitchFamily="34" charset="0"/>
            </a:endParaRPr>
          </a:p>
        </p:txBody>
      </p:sp>
    </p:spTree>
    <p:extLst>
      <p:ext uri="{BB962C8B-B14F-4D97-AF65-F5344CB8AC3E}">
        <p14:creationId xmlns:p14="http://schemas.microsoft.com/office/powerpoint/2010/main" val="3072018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172D4-3226-4D82-B6BC-C223FB332F20}"/>
              </a:ext>
            </a:extLst>
          </p:cNvPr>
          <p:cNvSpPr>
            <a:spLocks noGrp="1"/>
          </p:cNvSpPr>
          <p:nvPr>
            <p:ph type="title"/>
          </p:nvPr>
        </p:nvSpPr>
        <p:spPr>
          <a:xfrm>
            <a:off x="0" y="1"/>
            <a:ext cx="12191999" cy="819806"/>
          </a:xfrm>
        </p:spPr>
        <p:txBody>
          <a:bodyPr>
            <a:normAutofit/>
          </a:bodyPr>
          <a:lstStyle/>
          <a:p>
            <a:r>
              <a:rPr lang="en-US" sz="3200" b="1" dirty="0">
                <a:solidFill>
                  <a:srgbClr val="C00000"/>
                </a:solidFill>
                <a:latin typeface="Algerian" panose="04020705040A02060702" pitchFamily="82" charset="0"/>
                <a:cs typeface="Times New Roman" panose="02020603050405020304" pitchFamily="18" charset="0"/>
              </a:rPr>
              <a:t>Grounded theory-concept</a:t>
            </a:r>
            <a:endParaRPr lang="en-IN" sz="3200" b="1" dirty="0">
              <a:solidFill>
                <a:srgbClr val="C00000"/>
              </a:solidFill>
              <a:latin typeface="Algerian" panose="04020705040A02060702" pitchFamily="82"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59C8F68-F0BD-44C0-B76E-5F7CF93BE6ED}"/>
              </a:ext>
            </a:extLst>
          </p:cNvPr>
          <p:cNvSpPr>
            <a:spLocks noGrp="1"/>
          </p:cNvSpPr>
          <p:nvPr>
            <p:ph idx="1"/>
          </p:nvPr>
        </p:nvSpPr>
        <p:spPr>
          <a:xfrm>
            <a:off x="0" y="819807"/>
            <a:ext cx="12191999" cy="6038192"/>
          </a:xfrm>
        </p:spPr>
        <p:txBody>
          <a:bodyPr>
            <a:noAutofit/>
          </a:bodyPr>
          <a:lstStyle/>
          <a:p>
            <a:pPr algn="just"/>
            <a:r>
              <a:rPr lang="en-US" sz="2800" cap="none" dirty="0">
                <a:solidFill>
                  <a:srgbClr val="002060"/>
                </a:solidFill>
                <a:latin typeface="Arial" pitchFamily="34" charset="0"/>
                <a:cs typeface="Arial" pitchFamily="34" charset="0"/>
              </a:rPr>
              <a:t>Grounded theory (GT) is a systematic methodology in the social sciences involving the construction of theories through methodical gathering and analysis of data.</a:t>
            </a:r>
          </a:p>
          <a:p>
            <a:pPr algn="just"/>
            <a:r>
              <a:rPr lang="en-US" sz="2800" cap="none" dirty="0">
                <a:solidFill>
                  <a:srgbClr val="002060"/>
                </a:solidFill>
                <a:latin typeface="Arial" pitchFamily="34" charset="0"/>
                <a:cs typeface="Arial" pitchFamily="34" charset="0"/>
              </a:rPr>
              <a:t> This research methodology uses inductive reasoning, in contrast to the </a:t>
            </a:r>
            <a:r>
              <a:rPr lang="en-US" sz="2800" cap="none" dirty="0" err="1">
                <a:solidFill>
                  <a:srgbClr val="002060"/>
                </a:solidFill>
                <a:latin typeface="Arial" pitchFamily="34" charset="0"/>
                <a:cs typeface="Arial" pitchFamily="34" charset="0"/>
              </a:rPr>
              <a:t>hypothetico</a:t>
            </a:r>
            <a:r>
              <a:rPr lang="en-US" sz="2800" cap="none" dirty="0">
                <a:solidFill>
                  <a:srgbClr val="002060"/>
                </a:solidFill>
                <a:latin typeface="Arial" pitchFamily="34" charset="0"/>
                <a:cs typeface="Arial" pitchFamily="34" charset="0"/>
              </a:rPr>
              <a:t>-deductive model of the scientific method.</a:t>
            </a:r>
          </a:p>
          <a:p>
            <a:pPr algn="just"/>
            <a:r>
              <a:rPr lang="en-US" sz="2800" cap="none" dirty="0">
                <a:solidFill>
                  <a:srgbClr val="002060"/>
                </a:solidFill>
                <a:latin typeface="Arial" pitchFamily="34" charset="0"/>
                <a:cs typeface="Arial" pitchFamily="34" charset="0"/>
              </a:rPr>
              <a:t> A study using grounded theory is likely to begin with a question, or even just with the collection of qualitative data.</a:t>
            </a:r>
          </a:p>
          <a:p>
            <a:pPr algn="just"/>
            <a:r>
              <a:rPr lang="en-US" sz="2800" cap="none" dirty="0">
                <a:solidFill>
                  <a:srgbClr val="002060"/>
                </a:solidFill>
                <a:latin typeface="Arial" pitchFamily="34" charset="0"/>
                <a:cs typeface="Arial" pitchFamily="34" charset="0"/>
              </a:rPr>
              <a:t> </a:t>
            </a:r>
            <a:endParaRPr lang="en-IN" sz="2800" cap="none" dirty="0">
              <a:solidFill>
                <a:srgbClr val="002060"/>
              </a:solidFill>
              <a:latin typeface="Arial" pitchFamily="34" charset="0"/>
              <a:ea typeface="Adobe Song Std L" panose="02020300000000000000" pitchFamily="18" charset="-128"/>
              <a:cs typeface="Arial" pitchFamily="34" charset="0"/>
            </a:endParaRPr>
          </a:p>
        </p:txBody>
      </p:sp>
    </p:spTree>
    <p:extLst>
      <p:ext uri="{BB962C8B-B14F-4D97-AF65-F5344CB8AC3E}">
        <p14:creationId xmlns:p14="http://schemas.microsoft.com/office/powerpoint/2010/main" val="2070725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F7501-B0C0-436A-8B5D-7378909C964E}"/>
              </a:ext>
            </a:extLst>
          </p:cNvPr>
          <p:cNvSpPr>
            <a:spLocks noGrp="1"/>
          </p:cNvSpPr>
          <p:nvPr>
            <p:ph type="title"/>
          </p:nvPr>
        </p:nvSpPr>
        <p:spPr>
          <a:xfrm>
            <a:off x="0" y="1"/>
            <a:ext cx="12191999" cy="1066800"/>
          </a:xfrm>
        </p:spPr>
        <p:txBody>
          <a:bodyPr>
            <a:normAutofit/>
          </a:bodyPr>
          <a:lstStyle/>
          <a:p>
            <a:r>
              <a:rPr lang="en-US" sz="3200" b="1" dirty="0">
                <a:solidFill>
                  <a:srgbClr val="C00000"/>
                </a:solidFill>
                <a:latin typeface="Algerian" panose="04020705040A02060702" pitchFamily="82" charset="0"/>
                <a:cs typeface="Times New Roman" panose="02020603050405020304" pitchFamily="18" charset="0"/>
              </a:rPr>
              <a:t>Grounded theory-concept</a:t>
            </a:r>
            <a:endParaRPr lang="en-IN" sz="3200" b="1" dirty="0"/>
          </a:p>
        </p:txBody>
      </p:sp>
      <p:sp>
        <p:nvSpPr>
          <p:cNvPr id="3" name="Content Placeholder 2">
            <a:extLst>
              <a:ext uri="{FF2B5EF4-FFF2-40B4-BE49-F238E27FC236}">
                <a16:creationId xmlns:a16="http://schemas.microsoft.com/office/drawing/2014/main" id="{EBF66FAE-B10B-467E-9DAF-8B57C8D5A257}"/>
              </a:ext>
            </a:extLst>
          </p:cNvPr>
          <p:cNvSpPr>
            <a:spLocks noGrp="1"/>
          </p:cNvSpPr>
          <p:nvPr>
            <p:ph idx="1"/>
          </p:nvPr>
        </p:nvSpPr>
        <p:spPr>
          <a:xfrm>
            <a:off x="0" y="870856"/>
            <a:ext cx="12191999" cy="5791198"/>
          </a:xfrm>
        </p:spPr>
        <p:txBody>
          <a:bodyPr>
            <a:normAutofit/>
          </a:bodyPr>
          <a:lstStyle/>
          <a:p>
            <a:pPr lvl="0">
              <a:buClr>
                <a:prstClr val="black"/>
              </a:buClr>
            </a:pPr>
            <a:r>
              <a:rPr lang="en-US" sz="2800" cap="none" dirty="0">
                <a:solidFill>
                  <a:srgbClr val="002060"/>
                </a:solidFill>
                <a:latin typeface="Arial" pitchFamily="34" charset="0"/>
                <a:cs typeface="Arial" pitchFamily="34" charset="0"/>
              </a:rPr>
              <a:t>As researchers review the data collected, repeated ideas, concepts or elements become apparent, and are tagged with codes, which have been extracted from the data.</a:t>
            </a:r>
          </a:p>
          <a:p>
            <a:pPr lvl="0">
              <a:buClr>
                <a:prstClr val="black"/>
              </a:buClr>
            </a:pPr>
            <a:r>
              <a:rPr lang="en-US" sz="2800" cap="none" dirty="0">
                <a:solidFill>
                  <a:srgbClr val="002060"/>
                </a:solidFill>
                <a:latin typeface="Arial" pitchFamily="34" charset="0"/>
                <a:cs typeface="Arial" pitchFamily="34" charset="0"/>
              </a:rPr>
              <a:t> As more data is collected, and re-reviewed, codes can be grouped into concepts, and then into categories. </a:t>
            </a:r>
          </a:p>
          <a:p>
            <a:pPr lvl="0">
              <a:buClr>
                <a:prstClr val="black"/>
              </a:buClr>
            </a:pPr>
            <a:r>
              <a:rPr lang="en-US" sz="2800" cap="none" dirty="0">
                <a:solidFill>
                  <a:srgbClr val="002060"/>
                </a:solidFill>
                <a:latin typeface="Arial" pitchFamily="34" charset="0"/>
                <a:cs typeface="Arial" pitchFamily="34" charset="0"/>
              </a:rPr>
              <a:t>These categories may become the basis for new theory. Thus, grounded theory is quite different from the traditional model of research, where the researcher chooses an existing theoretical framework, and only then collects data to show how the theory does or does not apply to the phenomenon under study.</a:t>
            </a:r>
            <a:endParaRPr lang="en-IN" sz="2800" cap="none" dirty="0">
              <a:solidFill>
                <a:srgbClr val="002060"/>
              </a:solidFill>
              <a:latin typeface="Arial" pitchFamily="34" charset="0"/>
              <a:ea typeface="Adobe Song Std L" panose="02020300000000000000" pitchFamily="18" charset="-128"/>
              <a:cs typeface="Arial" pitchFamily="34" charset="0"/>
            </a:endParaRPr>
          </a:p>
          <a:p>
            <a:endParaRPr lang="en-IN" sz="2800" dirty="0">
              <a:latin typeface="Arial" pitchFamily="34" charset="0"/>
              <a:cs typeface="Arial" pitchFamily="34" charset="0"/>
            </a:endParaRPr>
          </a:p>
        </p:txBody>
      </p:sp>
    </p:spTree>
    <p:extLst>
      <p:ext uri="{BB962C8B-B14F-4D97-AF65-F5344CB8AC3E}">
        <p14:creationId xmlns:p14="http://schemas.microsoft.com/office/powerpoint/2010/main" val="4251634771"/>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TM04033925[[fn=Droplet]]</Template>
  <TotalTime>317</TotalTime>
  <Words>990</Words>
  <Application>Microsoft Office PowerPoint</Application>
  <PresentationFormat>Widescreen</PresentationFormat>
  <Paragraphs>107</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Adobe Garamond Pro Bold</vt:lpstr>
      <vt:lpstr>Algerian</vt:lpstr>
      <vt:lpstr>Arial</vt:lpstr>
      <vt:lpstr>Times New Roman</vt:lpstr>
      <vt:lpstr>Tw Cen MT</vt:lpstr>
      <vt:lpstr>Wingdings</vt:lpstr>
      <vt:lpstr>Droplet</vt:lpstr>
      <vt:lpstr>WELCOME</vt:lpstr>
      <vt:lpstr>GROUNDED THEORY RESEARCH DESIGN</vt:lpstr>
      <vt:lpstr>GROUNDED THEORY RESEARCH DESIGN</vt:lpstr>
      <vt:lpstr>CONTENTS</vt:lpstr>
      <vt:lpstr>LEARNING OBJECTIVES</vt:lpstr>
      <vt:lpstr>Grounded theory design</vt:lpstr>
      <vt:lpstr>Grounded theory design-definitions</vt:lpstr>
      <vt:lpstr>Grounded theory-concept</vt:lpstr>
      <vt:lpstr>Grounded theory-concept</vt:lpstr>
      <vt:lpstr>STEPS OF GROUNDED THEORY DESIGN</vt:lpstr>
      <vt:lpstr>Grounded theory -methodology</vt:lpstr>
      <vt:lpstr>PowerPoint Presentation</vt:lpstr>
      <vt:lpstr>KEY Features of Grounded Theory design</vt:lpstr>
      <vt:lpstr>analysing the data </vt:lpstr>
      <vt:lpstr>Current uses of grounded theory </vt:lpstr>
      <vt:lpstr>Advantages of Grounded Theory </vt:lpstr>
      <vt:lpstr>Disadvantages of Grounded Theory </vt:lpstr>
      <vt:lpstr>SUMMARY</vt:lpstr>
      <vt:lpstr>SUGGESTED READINGS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LENOVO</cp:lastModifiedBy>
  <cp:revision>24</cp:revision>
  <dcterms:created xsi:type="dcterms:W3CDTF">2020-06-19T14:48:10Z</dcterms:created>
  <dcterms:modified xsi:type="dcterms:W3CDTF">2020-06-22T17:18:45Z</dcterms:modified>
</cp:coreProperties>
</file>